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tags/tag2.xml" ContentType="application/vnd.openxmlformats-officedocument.presentationml.tags+xml"/>
  <Override PartName="/ppt/tags/tag3.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tags/tag12.xml" ContentType="application/vnd.openxmlformats-officedocument.presentationml.tags+xml"/>
  <Override PartName="/ppt/tags/tag13.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56" r:id="rId2"/>
    <p:sldId id="257" r:id="rId3"/>
    <p:sldId id="258" r:id="rId4"/>
    <p:sldId id="259" r:id="rId5"/>
    <p:sldId id="267" r:id="rId6"/>
    <p:sldId id="261" r:id="rId7"/>
    <p:sldId id="260" r:id="rId8"/>
    <p:sldId id="268" r:id="rId9"/>
    <p:sldId id="269" r:id="rId10"/>
    <p:sldId id="262" r:id="rId11"/>
    <p:sldId id="270" r:id="rId12"/>
    <p:sldId id="263" r:id="rId13"/>
    <p:sldId id="264" r:id="rId1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987" autoAdjust="0"/>
    <p:restoredTop sz="94660"/>
  </p:normalViewPr>
  <p:slideViewPr>
    <p:cSldViewPr snapToGrid="0">
      <p:cViewPr varScale="1">
        <p:scale>
          <a:sx n="70" d="100"/>
          <a:sy n="70" d="100"/>
        </p:scale>
        <p:origin x="-702" y="-10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pPr/>
              <a:t>2018/8/15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cSld name="标题幻灯片">
    <p:bg>
      <p:bgPr>
        <a:blipFill rotWithShape="0">
          <a:blip r:embed="rId2"/>
          <a:stretch>
            <a:fillRect b="-69"/>
          </a:stretch>
        </a:blipFill>
        <a:effectLst/>
      </p:bgPr>
    </p:bg>
    <p:spTree>
      <p:nvGrpSpPr>
        <p:cNvPr id="1" name=""/>
        <p:cNvGrpSpPr/>
        <p:nvPr/>
      </p:nvGrpSpPr>
      <p:grpSpPr>
        <a:xfrm>
          <a:off x="0" y="0"/>
          <a:ext cx="0" cy="0"/>
          <a:chOff x="0" y="0"/>
          <a:chExt cx="0" cy="0"/>
        </a:xfrm>
      </p:grpSpPr>
      <p:pic>
        <p:nvPicPr>
          <p:cNvPr id="2050" name="图片 2049" descr="1副本"/>
          <p:cNvPicPr>
            <a:picLocks noChangeAspect="1"/>
          </p:cNvPicPr>
          <p:nvPr/>
        </p:nvPicPr>
        <p:blipFill>
          <a:blip r:embed="rId3"/>
          <a:stretch>
            <a:fillRect/>
          </a:stretch>
        </p:blipFill>
        <p:spPr>
          <a:xfrm>
            <a:off x="0" y="0"/>
            <a:ext cx="12192000" cy="6858000"/>
          </a:xfrm>
          <a:prstGeom prst="rect">
            <a:avLst/>
          </a:prstGeom>
          <a:noFill/>
          <a:ln w="9525">
            <a:noFill/>
          </a:ln>
        </p:spPr>
      </p:pic>
      <p:sp>
        <p:nvSpPr>
          <p:cNvPr id="2051" name="标题 2050"/>
          <p:cNvSpPr>
            <a:spLocks noGrp="1"/>
          </p:cNvSpPr>
          <p:nvPr>
            <p:ph type="ctrTitle"/>
          </p:nvPr>
        </p:nvSpPr>
        <p:spPr>
          <a:xfrm>
            <a:off x="3024717" y="3286125"/>
            <a:ext cx="8636000" cy="1038225"/>
          </a:xfrm>
          <a:prstGeom prst="rect">
            <a:avLst/>
          </a:prstGeom>
          <a:noFill/>
          <a:ln w="9525">
            <a:noFill/>
          </a:ln>
        </p:spPr>
        <p:txBody>
          <a:bodyPr anchor="ctr"/>
          <a:lstStyle>
            <a:lvl1pPr lvl="0">
              <a:defRPr/>
            </a:lvl1pPr>
          </a:lstStyle>
          <a:p>
            <a:pPr lvl="0"/>
            <a:r>
              <a:rPr lang="zh-CN" altLang="en-US"/>
              <a:t>单击此处编辑母版标题样式</a:t>
            </a:r>
          </a:p>
        </p:txBody>
      </p:sp>
      <p:sp>
        <p:nvSpPr>
          <p:cNvPr id="2052" name="副标题 2051"/>
          <p:cNvSpPr>
            <a:spLocks noGrp="1"/>
          </p:cNvSpPr>
          <p:nvPr>
            <p:ph type="subTitle" idx="1"/>
          </p:nvPr>
        </p:nvSpPr>
        <p:spPr>
          <a:xfrm>
            <a:off x="3024717" y="4365625"/>
            <a:ext cx="8534400" cy="766763"/>
          </a:xfrm>
          <a:prstGeom prst="rect">
            <a:avLst/>
          </a:prstGeom>
          <a:noFill/>
          <a:ln w="9525">
            <a:noFill/>
          </a:ln>
        </p:spPr>
        <p:txBody>
          <a:bodyPr anchor="t"/>
          <a:lstStyle>
            <a:lvl1pPr marL="0" lvl="0" indent="0" algn="r">
              <a:buNone/>
              <a:defRPr/>
            </a:lvl1pPr>
            <a:lvl2pPr marL="457200" lvl="1" indent="0" algn="ctr">
              <a:buNone/>
              <a:defRPr/>
            </a:lvl2pPr>
            <a:lvl3pPr marL="914400" lvl="2" indent="0" algn="ctr">
              <a:buNone/>
              <a:defRPr/>
            </a:lvl3pPr>
            <a:lvl4pPr marL="1371600" lvl="3" indent="0" algn="ctr">
              <a:buNone/>
              <a:defRPr/>
            </a:lvl4pPr>
            <a:lvl5pPr marL="1828800" lvl="4" indent="0" algn="ctr">
              <a:buNone/>
              <a:defRPr/>
            </a:lvl5pPr>
          </a:lstStyle>
          <a:p>
            <a:pPr lvl="0"/>
            <a:r>
              <a:rPr lang="zh-CN" altLang="en-US"/>
              <a:t>单击此处编辑母版副标题样式</a:t>
            </a:r>
          </a:p>
        </p:txBody>
      </p:sp>
      <p:sp>
        <p:nvSpPr>
          <p:cNvPr id="2053" name="日期占位符 2052"/>
          <p:cNvSpPr>
            <a:spLocks noGrp="1"/>
          </p:cNvSpPr>
          <p:nvPr>
            <p:ph type="dt" sz="half" idx="2"/>
          </p:nvPr>
        </p:nvSpPr>
        <p:spPr>
          <a:xfrm>
            <a:off x="609600" y="6245225"/>
            <a:ext cx="2844800" cy="476250"/>
          </a:xfrm>
          <a:prstGeom prst="rect">
            <a:avLst/>
          </a:prstGeom>
          <a:noFill/>
          <a:ln w="9525">
            <a:noFill/>
          </a:ln>
        </p:spPr>
        <p:txBody>
          <a:bodyPr anchor="t"/>
          <a:lstStyle>
            <a:lvl1pPr>
              <a:defRPr sz="1400"/>
            </a:lvl1pPr>
          </a:lstStyle>
          <a:p>
            <a:pPr>
              <a:defRPr/>
            </a:pPr>
            <a:fld id="{9D6EA979-5968-4516-8545-132BB37CF2DA}" type="datetimeFigureOut">
              <a:rPr lang="zh-CN" altLang="en-US"/>
              <a:pPr>
                <a:defRPr/>
              </a:pPr>
              <a:t>2018/8/15</a:t>
            </a:fld>
            <a:endParaRPr lang="zh-CN" altLang="en-US"/>
          </a:p>
        </p:txBody>
      </p:sp>
      <p:sp>
        <p:nvSpPr>
          <p:cNvPr id="2054" name="页脚占位符 2053"/>
          <p:cNvSpPr>
            <a:spLocks noGrp="1"/>
          </p:cNvSpPr>
          <p:nvPr>
            <p:ph type="ftr" sz="quarter" idx="3"/>
          </p:nvPr>
        </p:nvSpPr>
        <p:spPr>
          <a:xfrm>
            <a:off x="4165600" y="6245225"/>
            <a:ext cx="3860800" cy="476250"/>
          </a:xfrm>
          <a:prstGeom prst="rect">
            <a:avLst/>
          </a:prstGeom>
          <a:noFill/>
          <a:ln w="9525">
            <a:noFill/>
          </a:ln>
        </p:spPr>
        <p:txBody>
          <a:bodyPr anchor="t"/>
          <a:lstStyle>
            <a:lvl1pPr algn="ctr">
              <a:defRPr sz="1400"/>
            </a:lvl1pPr>
          </a:lstStyle>
          <a:p>
            <a:pPr>
              <a:defRPr/>
            </a:pPr>
            <a:endParaRPr lang="zh-CN" altLang="en-US"/>
          </a:p>
        </p:txBody>
      </p:sp>
      <p:sp>
        <p:nvSpPr>
          <p:cNvPr id="2055" name="灯片编号占位符 2054"/>
          <p:cNvSpPr>
            <a:spLocks noGrp="1"/>
          </p:cNvSpPr>
          <p:nvPr>
            <p:ph type="sldNum" sz="quarter" idx="4"/>
          </p:nvPr>
        </p:nvSpPr>
        <p:spPr>
          <a:xfrm>
            <a:off x="8737600" y="6245225"/>
            <a:ext cx="2844800" cy="476250"/>
          </a:xfrm>
          <a:prstGeom prst="rect">
            <a:avLst/>
          </a:prstGeom>
          <a:noFill/>
          <a:ln w="9525">
            <a:noFill/>
          </a:ln>
        </p:spPr>
        <p:txBody>
          <a:bodyPr anchor="t"/>
          <a:lstStyle>
            <a:lvl1pPr algn="r">
              <a:defRPr sz="1400"/>
            </a:lvl1pPr>
          </a:lstStyle>
          <a:p>
            <a:pPr>
              <a:defRPr/>
            </a:pPr>
            <a:fld id="{71146D78-D812-4F5C-95A4-F49427E96D4E}" type="slidenum">
              <a:rPr lang="zh-CN" altLang="en-US"/>
              <a:pPr>
                <a:defRPr/>
              </a:pPr>
              <a:t>‹#›</a:t>
            </a:fld>
            <a:endParaRPr lang="zh-CN" altLang="en-US"/>
          </a:p>
        </p:txBody>
      </p:sp>
    </p:spTree>
  </p:cSld>
  <p:clrMapOvr>
    <a:masterClrMapping/>
  </p:clrMapOvr>
  <p:transition>
    <p:fade/>
  </p:transition>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pPr lvl="0"/>
              <a:t>‹#›</a:t>
            </a:fld>
            <a:endParaRPr lang="zh-CN" altLang="en-US">
              <a:latin typeface="Arial" panose="020B0604020202020204" pitchFamily="34" charset="0"/>
            </a:endParaRPr>
          </a:p>
        </p:txBody>
      </p:sp>
    </p:spTree>
  </p:cSld>
  <p:clrMapOvr>
    <a:masterClrMapping/>
  </p:clrMapOvr>
  <p:transition>
    <p:fade/>
  </p:transition>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8"/>
            <a:ext cx="27432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8"/>
            <a:ext cx="8070573"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39DD9E40-C934-4EB6-A603-1214DD60A33B}" type="datetimeFigureOut">
              <a:rPr lang="zh-CN" altLang="en-US"/>
              <a:pPr>
                <a:defRPr/>
              </a:pPr>
              <a:t>2018/8/15</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82F1797B-649B-4EED-9777-5398D2D5795D}" type="slidenum">
              <a:rPr lang="zh-CN" altLang="en-US"/>
              <a:pPr>
                <a:defRPr/>
              </a:pPr>
              <a:t>‹#›</a:t>
            </a:fld>
            <a:endParaRPr lang="zh-CN" altLang="en-US"/>
          </a:p>
        </p:txBody>
      </p:sp>
    </p:spTree>
  </p:cSld>
  <p:clrMapOvr>
    <a:masterClrMapping/>
  </p:clrMapOvr>
  <p:transition>
    <p:fade/>
  </p:transition>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9006F848-5A7E-437A-894A-88EF2324E3EB}" type="datetimeFigureOut">
              <a:rPr lang="zh-CN" altLang="en-US"/>
              <a:pPr>
                <a:defRPr/>
              </a:pPr>
              <a:t>2018/8/15</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287265AF-4FA0-4D4B-A2D8-F14F00B88FB2}" type="slidenum">
              <a:rPr lang="zh-CN" altLang="en-US"/>
              <a:pPr>
                <a:defRPr/>
              </a:pPr>
              <a:t>‹#›</a:t>
            </a:fld>
            <a:endParaRPr lang="zh-CN" altLang="en-US"/>
          </a:p>
        </p:txBody>
      </p:sp>
    </p:spTree>
  </p:cSld>
  <p:clrMapOvr>
    <a:masterClrMapping/>
  </p:clrMapOvr>
  <p:transition>
    <p:fade/>
  </p:transition>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38"/>
            <a:ext cx="105156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1" y="4589463"/>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a:defRPr/>
            </a:pPr>
            <a:fld id="{B03BE433-C514-4232-BC77-99AC47F38674}" type="datetimeFigureOut">
              <a:rPr lang="zh-CN" altLang="en-US"/>
              <a:pPr>
                <a:defRPr/>
              </a:pPr>
              <a:t>2018/8/15</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70DB36F1-2FCF-4971-A027-200935BA4C47}" type="slidenum">
              <a:rPr lang="zh-CN" altLang="en-US"/>
              <a:pPr>
                <a:defRPr/>
              </a:pPr>
              <a:t>‹#›</a:t>
            </a:fld>
            <a:endParaRPr lang="zh-CN" altLang="en-US"/>
          </a:p>
        </p:txBody>
      </p:sp>
    </p:spTree>
  </p:cSld>
  <p:clrMapOvr>
    <a:masterClrMapping/>
  </p:clrMapOvr>
  <p:transition>
    <p:fade/>
  </p:transition>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0"/>
            <a:ext cx="5376672"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205728" y="1600200"/>
            <a:ext cx="5376672"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fld id="{B9F497C6-9C50-4203-BE70-7598829247FF}" type="datetimeFigureOut">
              <a:rPr lang="zh-CN" altLang="en-US"/>
              <a:pPr>
                <a:defRPr/>
              </a:pPr>
              <a:t>2018/8/15</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B8D75D58-B5FE-4662-BDDC-503956CEFBA1}" type="slidenum">
              <a:rPr lang="zh-CN" altLang="en-US"/>
              <a:pPr>
                <a:defRPr/>
              </a:pPr>
              <a:t>‹#›</a:t>
            </a:fld>
            <a:endParaRPr lang="zh-CN" altLang="en-US"/>
          </a:p>
        </p:txBody>
      </p:sp>
    </p:spTree>
  </p:cSld>
  <p:clrMapOvr>
    <a:masterClrMapping/>
  </p:clrMapOvr>
  <p:transition>
    <p:fade/>
  </p:transition>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186775" y="1778438"/>
            <a:ext cx="4873575"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p>
        </p:txBody>
      </p:sp>
      <p:sp>
        <p:nvSpPr>
          <p:cNvPr id="4" name="内容占位符 3"/>
          <p:cNvSpPr>
            <a:spLocks noGrp="1"/>
          </p:cNvSpPr>
          <p:nvPr>
            <p:ph sz="half" idx="2"/>
          </p:nvPr>
        </p:nvSpPr>
        <p:spPr>
          <a:xfrm>
            <a:off x="1186775" y="2665379"/>
            <a:ext cx="4873575" cy="352428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256939" y="1778438"/>
            <a:ext cx="4897576"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p>
        </p:txBody>
      </p:sp>
      <p:sp>
        <p:nvSpPr>
          <p:cNvPr id="6" name="内容占位符 5"/>
          <p:cNvSpPr>
            <a:spLocks noGrp="1"/>
          </p:cNvSpPr>
          <p:nvPr>
            <p:ph sz="quarter" idx="4"/>
          </p:nvPr>
        </p:nvSpPr>
        <p:spPr>
          <a:xfrm>
            <a:off x="6256939" y="2665379"/>
            <a:ext cx="4897576" cy="352428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fld id="{A216634F-CDDC-417F-B4B8-EC8C147CB7B3}" type="datetimeFigureOut">
              <a:rPr lang="zh-CN" altLang="en-US"/>
              <a:pPr>
                <a:defRPr/>
              </a:pPr>
              <a:t>2018/8/15</a:t>
            </a:fld>
            <a:endParaRPr lang="zh-CN" altLang="en-US"/>
          </a:p>
        </p:txBody>
      </p:sp>
      <p:sp>
        <p:nvSpPr>
          <p:cNvPr id="8" name="页脚占位符 7"/>
          <p:cNvSpPr>
            <a:spLocks noGrp="1"/>
          </p:cNvSpPr>
          <p:nvPr>
            <p:ph type="ftr" sz="quarter" idx="11"/>
          </p:nvPr>
        </p:nvSpPr>
        <p:spPr/>
        <p:txBody>
          <a:bodyPr/>
          <a:lstStyle/>
          <a:p>
            <a:pPr>
              <a:defRPr/>
            </a:pPr>
            <a:endParaRPr lang="zh-CN" altLang="en-US"/>
          </a:p>
        </p:txBody>
      </p:sp>
      <p:sp>
        <p:nvSpPr>
          <p:cNvPr id="9" name="灯片编号占位符 8"/>
          <p:cNvSpPr>
            <a:spLocks noGrp="1"/>
          </p:cNvSpPr>
          <p:nvPr>
            <p:ph type="sldNum" sz="quarter" idx="12"/>
          </p:nvPr>
        </p:nvSpPr>
        <p:spPr/>
        <p:txBody>
          <a:bodyPr/>
          <a:lstStyle/>
          <a:p>
            <a:pPr>
              <a:defRPr/>
            </a:pPr>
            <a:fld id="{775A761A-AD34-41EB-9E35-45197E29013B}" type="slidenum">
              <a:rPr lang="zh-CN" altLang="en-US"/>
              <a:pPr>
                <a:defRPr/>
              </a:pPr>
              <a:t>‹#›</a:t>
            </a:fld>
            <a:endParaRPr lang="zh-CN" altLang="en-US"/>
          </a:p>
        </p:txBody>
      </p:sp>
    </p:spTree>
  </p:cSld>
  <p:clrMapOvr>
    <a:masterClrMapping/>
  </p:clrMapOvr>
  <p:transition>
    <p:fade/>
  </p:transition>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pPr lvl="0"/>
              <a:t>‹#›</a:t>
            </a:fld>
            <a:endParaRPr lang="zh-CN" altLang="en-US">
              <a:latin typeface="Arial" panose="020B0604020202020204" pitchFamily="34" charset="0"/>
            </a:endParaRPr>
          </a:p>
        </p:txBody>
      </p:sp>
    </p:spTree>
  </p:cSld>
  <p:clrMapOvr>
    <a:masterClrMapping/>
  </p:clrMapOvr>
  <p:transition>
    <p:fade/>
  </p:transition>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D2CBF78E-29BB-4951-B58D-1C4ABF225EF1}" type="datetimeFigureOut">
              <a:rPr lang="zh-CN" altLang="en-US"/>
              <a:pPr>
                <a:defRPr/>
              </a:pPr>
              <a:t>2018/8/15</a:t>
            </a:fld>
            <a:endParaRPr lang="zh-CN" altLang="en-US"/>
          </a:p>
        </p:txBody>
      </p:sp>
      <p:sp>
        <p:nvSpPr>
          <p:cNvPr id="3" name="页脚占位符 2"/>
          <p:cNvSpPr>
            <a:spLocks noGrp="1"/>
          </p:cNvSpPr>
          <p:nvPr>
            <p:ph type="ftr" sz="quarter" idx="11"/>
          </p:nvPr>
        </p:nvSpPr>
        <p:spPr/>
        <p:txBody>
          <a:bodyPr/>
          <a:lstStyle/>
          <a:p>
            <a:pPr>
              <a:defRPr/>
            </a:pPr>
            <a:endParaRPr lang="zh-CN" altLang="en-US"/>
          </a:p>
        </p:txBody>
      </p:sp>
      <p:sp>
        <p:nvSpPr>
          <p:cNvPr id="4" name="灯片编号占位符 3"/>
          <p:cNvSpPr>
            <a:spLocks noGrp="1"/>
          </p:cNvSpPr>
          <p:nvPr>
            <p:ph type="sldNum" sz="quarter" idx="12"/>
          </p:nvPr>
        </p:nvSpPr>
        <p:spPr/>
        <p:txBody>
          <a:bodyPr/>
          <a:lstStyle/>
          <a:p>
            <a:pPr>
              <a:defRPr/>
            </a:pPr>
            <a:fld id="{ABCDD805-667A-4022-98AC-8605FB6C3E58}" type="slidenum">
              <a:rPr lang="zh-CN" altLang="en-US"/>
              <a:pPr>
                <a:defRPr/>
              </a:pPr>
              <a:t>‹#›</a:t>
            </a:fld>
            <a:endParaRPr lang="zh-CN" altLang="en-US"/>
          </a:p>
        </p:txBody>
      </p:sp>
    </p:spTree>
  </p:cSld>
  <p:clrMapOvr>
    <a:masterClrMapping/>
  </p:clrMapOvr>
  <p:transition>
    <p:fade/>
  </p:transition>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pPr lvl="0"/>
              <a:t>‹#›</a:t>
            </a:fld>
            <a:endParaRPr lang="zh-CN" altLang="en-US">
              <a:latin typeface="Arial" panose="020B0604020202020204" pitchFamily="34" charset="0"/>
            </a:endParaRPr>
          </a:p>
        </p:txBody>
      </p:sp>
    </p:spTree>
  </p:cSld>
  <p:clrMapOvr>
    <a:masterClrMapping/>
  </p:clrMapOvr>
  <p:transition>
    <p:fade/>
  </p:transition>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457201"/>
            <a:ext cx="617220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8E098F7E-A3B5-4BD2-A19A-35C1CCA57962}" type="datetimeFigureOut">
              <a:rPr lang="zh-CN" altLang="en-US"/>
              <a:pPr>
                <a:defRPr/>
              </a:pPr>
              <a:t>2018/8/15</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E56E1941-CA83-4DE6-8B11-4875C8EEFC67}" type="slidenum">
              <a:rPr lang="zh-CN" altLang="en-US"/>
              <a:pPr>
                <a:defRPr/>
              </a:pPr>
              <a:t>‹#›</a:t>
            </a:fld>
            <a:endParaRPr lang="zh-CN" altLang="en-US"/>
          </a:p>
        </p:txBody>
      </p:sp>
    </p:spTree>
  </p:cSld>
  <p:clrMapOvr>
    <a:masterClrMapping/>
  </p:clrMapOvr>
  <p:transition>
    <p:fade/>
  </p:transition>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3"/>
          <a:stretch>
            <a:fillRect b="-69"/>
          </a:stretch>
        </a:blipFill>
        <a:effectLst/>
      </p:bgPr>
    </p:bg>
    <p:spTree>
      <p:nvGrpSpPr>
        <p:cNvPr id="1" name=""/>
        <p:cNvGrpSpPr/>
        <p:nvPr/>
      </p:nvGrpSpPr>
      <p:grpSpPr>
        <a:xfrm>
          <a:off x="0" y="0"/>
          <a:ext cx="0" cy="0"/>
          <a:chOff x="0" y="0"/>
          <a:chExt cx="0" cy="0"/>
        </a:xfrm>
      </p:grpSpPr>
      <p:pic>
        <p:nvPicPr>
          <p:cNvPr id="1026" name="图片 1025" descr="1-1副本"/>
          <p:cNvPicPr>
            <a:picLocks noChangeAspect="1"/>
          </p:cNvPicPr>
          <p:nvPr/>
        </p:nvPicPr>
        <p:blipFill>
          <a:blip r:embed="rId14"/>
          <a:stretch>
            <a:fillRect/>
          </a:stretch>
        </p:blipFill>
        <p:spPr>
          <a:xfrm>
            <a:off x="0" y="0"/>
            <a:ext cx="12192000" cy="6858000"/>
          </a:xfrm>
          <a:prstGeom prst="rect">
            <a:avLst/>
          </a:prstGeom>
          <a:noFill/>
          <a:ln w="9525">
            <a:noFill/>
          </a:ln>
        </p:spPr>
      </p:pic>
      <p:sp>
        <p:nvSpPr>
          <p:cNvPr id="1027" name="标题 1026"/>
          <p:cNvSpPr>
            <a:spLocks noGrp="1"/>
          </p:cNvSpPr>
          <p:nvPr>
            <p:ph type="title"/>
          </p:nvPr>
        </p:nvSpPr>
        <p:spPr>
          <a:xfrm>
            <a:off x="609600" y="274638"/>
            <a:ext cx="10972800" cy="1143000"/>
          </a:xfrm>
          <a:prstGeom prst="rect">
            <a:avLst/>
          </a:prstGeom>
          <a:noFill/>
          <a:ln w="9525">
            <a:noFill/>
          </a:ln>
        </p:spPr>
        <p:txBody>
          <a:bodyPr anchor="ctr"/>
          <a:lstStyle/>
          <a:p>
            <a:pPr lvl="0"/>
            <a:r>
              <a:rPr lang="zh-CN" altLang="en-US"/>
              <a:t>单击此处编辑母版标题样式</a:t>
            </a:r>
          </a:p>
        </p:txBody>
      </p:sp>
      <p:sp>
        <p:nvSpPr>
          <p:cNvPr id="1028" name="文本占位符 1027"/>
          <p:cNvSpPr>
            <a:spLocks noGrp="1"/>
          </p:cNvSpPr>
          <p:nvPr>
            <p:ph type="body" idx="1"/>
          </p:nvPr>
        </p:nvSpPr>
        <p:spPr>
          <a:xfrm>
            <a:off x="609600" y="1600200"/>
            <a:ext cx="10972800" cy="4525963"/>
          </a:xfrm>
          <a:prstGeom prst="rect">
            <a:avLst/>
          </a:prstGeom>
          <a:noFill/>
          <a:ln w="9525">
            <a:noFill/>
          </a:ln>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29" name="日期占位符 1028"/>
          <p:cNvSpPr>
            <a:spLocks noGrp="1"/>
          </p:cNvSpPr>
          <p:nvPr>
            <p:ph type="dt" sz="half" idx="2"/>
          </p:nvPr>
        </p:nvSpPr>
        <p:spPr>
          <a:xfrm>
            <a:off x="609600" y="6245225"/>
            <a:ext cx="2844800" cy="476250"/>
          </a:xfrm>
          <a:prstGeom prst="rect">
            <a:avLst/>
          </a:prstGeom>
          <a:noFill/>
          <a:ln w="9525">
            <a:noFill/>
          </a:ln>
        </p:spPr>
        <p:txBody>
          <a:bodyPr/>
          <a:lstStyle>
            <a:lvl1pPr>
              <a:defRPr sz="1400"/>
            </a:lvl1pPr>
          </a:lstStyle>
          <a:p>
            <a:pPr>
              <a:defRPr/>
            </a:pPr>
            <a:fld id="{82ED044A-4ED6-4B39-857B-1DA3725A5FC0}" type="datetimeFigureOut">
              <a:rPr lang="zh-CN" altLang="en-US"/>
              <a:pPr>
                <a:defRPr/>
              </a:pPr>
              <a:t>2018/8/15</a:t>
            </a:fld>
            <a:endParaRPr lang="zh-CN" altLang="en-US"/>
          </a:p>
        </p:txBody>
      </p:sp>
      <p:sp>
        <p:nvSpPr>
          <p:cNvPr id="1030" name="页脚占位符 1029"/>
          <p:cNvSpPr>
            <a:spLocks noGrp="1"/>
          </p:cNvSpPr>
          <p:nvPr>
            <p:ph type="ftr" sz="quarter" idx="3"/>
          </p:nvPr>
        </p:nvSpPr>
        <p:spPr>
          <a:xfrm>
            <a:off x="4165600" y="6245225"/>
            <a:ext cx="3860800" cy="476250"/>
          </a:xfrm>
          <a:prstGeom prst="rect">
            <a:avLst/>
          </a:prstGeom>
          <a:noFill/>
          <a:ln w="9525">
            <a:noFill/>
          </a:ln>
        </p:spPr>
        <p:txBody>
          <a:bodyPr/>
          <a:lstStyle>
            <a:lvl1pPr algn="ctr">
              <a:defRPr sz="1400"/>
            </a:lvl1pPr>
          </a:lstStyle>
          <a:p>
            <a:pPr>
              <a:defRPr/>
            </a:pPr>
            <a:endParaRPr lang="zh-CN" altLang="en-US"/>
          </a:p>
        </p:txBody>
      </p:sp>
      <p:sp>
        <p:nvSpPr>
          <p:cNvPr id="1031" name="灯片编号占位符 1030"/>
          <p:cNvSpPr>
            <a:spLocks noGrp="1"/>
          </p:cNvSpPr>
          <p:nvPr>
            <p:ph type="sldNum" sz="quarter" idx="4"/>
          </p:nvPr>
        </p:nvSpPr>
        <p:spPr>
          <a:xfrm>
            <a:off x="8737600" y="6245225"/>
            <a:ext cx="2844800" cy="476250"/>
          </a:xfrm>
          <a:prstGeom prst="rect">
            <a:avLst/>
          </a:prstGeom>
          <a:noFill/>
          <a:ln w="9525">
            <a:noFill/>
          </a:ln>
        </p:spPr>
        <p:txBody>
          <a:bodyPr/>
          <a:lstStyle>
            <a:lvl1pPr algn="r">
              <a:defRPr sz="1400"/>
            </a:lvl1pPr>
          </a:lstStyle>
          <a:p>
            <a:pPr>
              <a:defRPr/>
            </a:pPr>
            <a:fld id="{069C370E-004D-4F29-9E19-8C6AB6407C5F}"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hf sldNum="0" hdr="0" ftr="0" dt="0"/>
  <p:txStyles>
    <p:titleStyle>
      <a:lvl1pPr marL="0" lvl="0" indent="0" algn="r" defTabSz="914400" eaLnBrk="1" fontAlgn="base" latinLnBrk="0" hangingPunct="1">
        <a:lnSpc>
          <a:spcPct val="100000"/>
        </a:lnSpc>
        <a:spcBef>
          <a:spcPct val="0"/>
        </a:spcBef>
        <a:spcAft>
          <a:spcPct val="0"/>
        </a:spcAft>
        <a:buNone/>
        <a:defRPr sz="36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18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16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16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16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16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16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16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2197100" y="1765300"/>
            <a:ext cx="9034780" cy="2559050"/>
          </a:xfrm>
        </p:spPr>
        <p:txBody>
          <a:bodyPr/>
          <a:lstStyle/>
          <a:p>
            <a:r>
              <a:rPr lang="zh-CN" altLang="en-US"/>
              <a:t>医患纠纷的预防与处理</a:t>
            </a:r>
          </a:p>
        </p:txBody>
      </p:sp>
      <p:sp>
        <p:nvSpPr>
          <p:cNvPr id="3" name="副标题 2"/>
          <p:cNvSpPr>
            <a:spLocks noGrp="1"/>
          </p:cNvSpPr>
          <p:nvPr>
            <p:ph type="subTitle" idx="1"/>
          </p:nvPr>
        </p:nvSpPr>
        <p:spPr>
          <a:xfrm>
            <a:off x="3024505" y="4365625"/>
            <a:ext cx="7441565" cy="1318260"/>
          </a:xfrm>
        </p:spPr>
        <p:txBody>
          <a:bodyPr/>
          <a:lstStyle/>
          <a:p>
            <a:r>
              <a:rPr lang="zh-CN" altLang="en-US"/>
              <a:t>王维嘉</a:t>
            </a:r>
          </a:p>
          <a:p>
            <a:endParaRPr lang="zh-CN" altLang="en-US"/>
          </a:p>
          <a:p>
            <a:r>
              <a:rPr lang="en-US" altLang="zh-CN"/>
              <a:t>2018</a:t>
            </a:r>
            <a:r>
              <a:rPr lang="zh-CN" altLang="en-US"/>
              <a:t>年</a:t>
            </a:r>
            <a:r>
              <a:rPr lang="en-US" altLang="zh-CN"/>
              <a:t>8</a:t>
            </a:r>
            <a:r>
              <a:rPr lang="zh-CN" altLang="en-US"/>
              <a:t>月</a:t>
            </a:r>
            <a:r>
              <a:rPr lang="en-US" altLang="zh-CN"/>
              <a:t>15</a:t>
            </a:r>
            <a:r>
              <a:rPr lang="zh-CN" altLang="en-US"/>
              <a:t>日   呼和浩特</a:t>
            </a:r>
          </a:p>
        </p:txBody>
      </p:sp>
      <p:sp>
        <p:nvSpPr>
          <p:cNvPr id="4" name="日期占位符 3"/>
          <p:cNvSpPr>
            <a:spLocks noGrp="1"/>
          </p:cNvSpPr>
          <p:nvPr>
            <p:ph type="dt" sz="half" idx="2"/>
          </p:nvPr>
        </p:nvSpPr>
        <p:spPr/>
        <p:txBody>
          <a:bodyPr/>
          <a:lstStyle/>
          <a:p>
            <a:fld id="{D997B5FA-0921-464F-AAE1-844C04324D75}" type="datetime1">
              <a:rPr lang="zh-CN" altLang="en-US" smtClean="0"/>
              <a:pPr/>
              <a:t>2018/8/15</a:t>
            </a:fld>
            <a:endParaRPr lang="zh-CN" altLang="en-US"/>
          </a:p>
        </p:txBody>
      </p:sp>
      <p:sp>
        <p:nvSpPr>
          <p:cNvPr id="5" name="灯片编号占位符 4"/>
          <p:cNvSpPr>
            <a:spLocks noGrp="1"/>
          </p:cNvSpPr>
          <p:nvPr>
            <p:ph type="sldNum" sz="quarter" idx="4"/>
          </p:nvPr>
        </p:nvSpPr>
        <p:spPr/>
        <p:txBody>
          <a:bodyPr/>
          <a:lstStyle/>
          <a:p>
            <a:fld id="{565CE74E-AB26-4998-AD42-012C4C1AD076}" type="slidenum">
              <a:rPr lang="zh-CN" altLang="en-US" smtClean="0"/>
              <a:pPr/>
              <a:t>1</a:t>
            </a:fld>
            <a:endParaRPr lang="zh-CN" altLang="en-US"/>
          </a:p>
        </p:txBody>
      </p:sp>
      <p:sp>
        <p:nvSpPr>
          <p:cNvPr id="6" name="页脚占位符 5"/>
          <p:cNvSpPr>
            <a:spLocks noGrp="1"/>
          </p:cNvSpPr>
          <p:nvPr>
            <p:ph type="ftr" sz="quarter" idx="3"/>
          </p:nvPr>
        </p:nvSpPr>
        <p:spPr/>
        <p:txBody>
          <a:bodyPr/>
          <a:lstStyle/>
          <a:p>
            <a:r>
              <a:rPr lang="zh-CN" altLang="en-US"/>
              <a:t>2018年8月 呼和浩特</a:t>
            </a:r>
          </a:p>
        </p:txBody>
      </p:sp>
    </p:spTree>
    <p:custDataLst>
      <p:tags r:id="rId1"/>
    </p:custData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23595" y="335915"/>
            <a:ext cx="8931275" cy="1143000"/>
          </a:xfrm>
        </p:spPr>
        <p:txBody>
          <a:bodyPr/>
          <a:lstStyle/>
          <a:p>
            <a:r>
              <a:rPr lang="zh-CN" altLang="en-US">
                <a:sym typeface="+mn-ea"/>
              </a:rPr>
              <a:t>四、医患纠纷的系统化解决方案</a:t>
            </a:r>
            <a:endParaRPr lang="zh-CN" altLang="en-US"/>
          </a:p>
        </p:txBody>
      </p:sp>
      <p:sp>
        <p:nvSpPr>
          <p:cNvPr id="3" name="内容占位符 2"/>
          <p:cNvSpPr>
            <a:spLocks noGrp="1"/>
          </p:cNvSpPr>
          <p:nvPr>
            <p:ph idx="1"/>
          </p:nvPr>
        </p:nvSpPr>
        <p:spPr>
          <a:xfrm>
            <a:off x="1426845" y="1600200"/>
            <a:ext cx="8817610" cy="4526280"/>
          </a:xfrm>
        </p:spPr>
        <p:txBody>
          <a:bodyPr/>
          <a:lstStyle/>
          <a:p>
            <a:r>
              <a:rPr lang="zh-CN" altLang="en-US"/>
              <a:t>（一）、概念：医疗机构全方位风险管理</a:t>
            </a:r>
          </a:p>
          <a:p>
            <a:endParaRPr lang="zh-CN" altLang="en-US"/>
          </a:p>
          <a:p>
            <a:pPr marL="0" indent="0">
              <a:buNone/>
            </a:pPr>
            <a:r>
              <a:rPr lang="zh-CN" altLang="en-US"/>
              <a:t>        以医疗风险管理为主，人力资源管理和经济合同管理为辅，通过</a:t>
            </a:r>
            <a:r>
              <a:rPr lang="zh-CN" altLang="en-US">
                <a:sym typeface="+mn-ea"/>
              </a:rPr>
              <a:t>专业化法律服务贯穿始终，引入多种方式分散与化解医患纠纷，</a:t>
            </a:r>
            <a:r>
              <a:rPr lang="zh-CN" altLang="en-US"/>
              <a:t>全方位管控医疗机构风险的管理方案。</a:t>
            </a:r>
          </a:p>
          <a:p>
            <a:pPr marL="0" indent="0">
              <a:buNone/>
            </a:pPr>
            <a:r>
              <a:rPr lang="zh-CN" altLang="en-US"/>
              <a:t>  </a:t>
            </a:r>
          </a:p>
        </p:txBody>
      </p:sp>
      <p:sp>
        <p:nvSpPr>
          <p:cNvPr id="4" name="日期占位符 3"/>
          <p:cNvSpPr>
            <a:spLocks noGrp="1"/>
          </p:cNvSpPr>
          <p:nvPr>
            <p:ph type="dt" sz="half" idx="10"/>
          </p:nvPr>
        </p:nvSpPr>
        <p:spPr/>
        <p:txBody>
          <a:bodyPr/>
          <a:lstStyle/>
          <a:p>
            <a:fld id="{D997B5FA-0921-464F-AAE1-844C04324D75}" type="datetime1">
              <a:rPr lang="zh-CN" altLang="en-US" smtClean="0"/>
              <a:pPr/>
              <a:t>2018/8/15</a:t>
            </a:fld>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pPr/>
              <a:t>10</a:t>
            </a:fld>
            <a:endParaRPr lang="zh-CN" altLang="en-US"/>
          </a:p>
        </p:txBody>
      </p:sp>
      <p:sp>
        <p:nvSpPr>
          <p:cNvPr id="6" name="页脚占位符 5"/>
          <p:cNvSpPr>
            <a:spLocks noGrp="1"/>
          </p:cNvSpPr>
          <p:nvPr>
            <p:ph type="ftr" sz="quarter" idx="11"/>
          </p:nvPr>
        </p:nvSpPr>
        <p:spPr/>
        <p:txBody>
          <a:bodyPr/>
          <a:lstStyle/>
          <a:p>
            <a:r>
              <a:rPr lang="zh-CN" altLang="en-US"/>
              <a:t>2018年8月 呼和浩特</a:t>
            </a:r>
          </a:p>
        </p:txBody>
      </p:sp>
    </p:spTree>
    <p:custDataLst>
      <p:tags r:id="rId1"/>
    </p:custData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955"/>
            <a:ext cx="9145905" cy="1143000"/>
          </a:xfrm>
        </p:spPr>
        <p:txBody>
          <a:bodyPr/>
          <a:lstStyle/>
          <a:p>
            <a:r>
              <a:rPr lang="zh-CN" altLang="en-US">
                <a:sym typeface="+mn-ea"/>
              </a:rPr>
              <a:t>四、医患纠纷的系统化解决方案</a:t>
            </a:r>
            <a:endParaRPr lang="zh-CN" altLang="en-US"/>
          </a:p>
        </p:txBody>
      </p:sp>
      <p:sp>
        <p:nvSpPr>
          <p:cNvPr id="3" name="内容占位符 2"/>
          <p:cNvSpPr>
            <a:spLocks noGrp="1"/>
          </p:cNvSpPr>
          <p:nvPr>
            <p:ph idx="1"/>
          </p:nvPr>
        </p:nvSpPr>
        <p:spPr>
          <a:xfrm>
            <a:off x="1405890" y="1600200"/>
            <a:ext cx="9298940" cy="4526280"/>
          </a:xfrm>
        </p:spPr>
        <p:txBody>
          <a:bodyPr/>
          <a:lstStyle/>
          <a:p>
            <a:pPr marL="0" indent="0">
              <a:buNone/>
            </a:pPr>
            <a:r>
              <a:rPr lang="zh-CN" altLang="en-US"/>
              <a:t>   （二）、三段式的分层管控医疗纠纷</a:t>
            </a:r>
          </a:p>
          <a:p>
            <a:pPr marL="0" indent="0">
              <a:buNone/>
            </a:pPr>
            <a:endParaRPr lang="zh-CN" altLang="en-US"/>
          </a:p>
          <a:p>
            <a:pPr marL="0" indent="0">
              <a:buNone/>
            </a:pPr>
            <a:r>
              <a:rPr lang="zh-CN" altLang="en-US"/>
              <a:t>         </a:t>
            </a:r>
            <a:r>
              <a:rPr lang="en-US" altLang="zh-CN"/>
              <a:t>1</a:t>
            </a:r>
            <a:r>
              <a:rPr lang="zh-CN" altLang="en-US"/>
              <a:t>、</a:t>
            </a:r>
            <a:r>
              <a:rPr lang="zh-CN" altLang="en-US">
                <a:sym typeface="+mn-ea"/>
              </a:rPr>
              <a:t>加强医疗风险的前端管控</a:t>
            </a:r>
            <a:r>
              <a:rPr lang="en-US" altLang="zh-CN">
                <a:sym typeface="+mn-ea"/>
              </a:rPr>
              <a:t>------</a:t>
            </a:r>
            <a:r>
              <a:rPr lang="zh-CN" altLang="en-US">
                <a:sym typeface="+mn-ea"/>
              </a:rPr>
              <a:t>持续的培训、疏导</a:t>
            </a:r>
          </a:p>
          <a:p>
            <a:pPr marL="0" indent="0">
              <a:buNone/>
            </a:pPr>
            <a:endParaRPr lang="zh-CN" altLang="en-US"/>
          </a:p>
          <a:p>
            <a:pPr marL="0" indent="0">
              <a:buNone/>
            </a:pPr>
            <a:r>
              <a:rPr lang="en-US" altLang="zh-CN">
                <a:sym typeface="+mn-ea"/>
              </a:rPr>
              <a:t>         2</a:t>
            </a:r>
            <a:r>
              <a:rPr lang="zh-CN" altLang="en-US">
                <a:sym typeface="+mn-ea"/>
              </a:rPr>
              <a:t>、引入医疗风险的中段风险分散</a:t>
            </a:r>
            <a:r>
              <a:rPr lang="en-US" altLang="zh-CN">
                <a:sym typeface="+mn-ea"/>
              </a:rPr>
              <a:t>------</a:t>
            </a:r>
            <a:r>
              <a:rPr lang="zh-CN" altLang="en-US">
                <a:sym typeface="+mn-ea"/>
              </a:rPr>
              <a:t>责任险、意外险</a:t>
            </a:r>
          </a:p>
          <a:p>
            <a:pPr marL="0" indent="0">
              <a:buNone/>
            </a:pPr>
            <a:endParaRPr lang="zh-CN" altLang="en-US"/>
          </a:p>
          <a:p>
            <a:pPr marL="0" indent="0">
              <a:buNone/>
            </a:pPr>
            <a:r>
              <a:rPr lang="en-US" altLang="zh-CN">
                <a:sym typeface="+mn-ea"/>
              </a:rPr>
              <a:t>         3</a:t>
            </a:r>
            <a:r>
              <a:rPr lang="zh-CN" altLang="en-US">
                <a:sym typeface="+mn-ea"/>
              </a:rPr>
              <a:t>、强化医疗风险的后端处理</a:t>
            </a:r>
            <a:r>
              <a:rPr lang="en-US" altLang="zh-CN">
                <a:sym typeface="+mn-ea"/>
              </a:rPr>
              <a:t>-----</a:t>
            </a:r>
            <a:r>
              <a:rPr lang="zh-CN" altLang="en-US">
                <a:sym typeface="+mn-ea"/>
              </a:rPr>
              <a:t>调解、诉讼（仲裁）</a:t>
            </a:r>
            <a:endParaRPr lang="zh-CN" altLang="en-US"/>
          </a:p>
          <a:p>
            <a:pPr marL="0" indent="0">
              <a:buNone/>
            </a:pPr>
            <a:endParaRPr lang="zh-CN" altLang="en-US"/>
          </a:p>
        </p:txBody>
      </p:sp>
      <p:sp>
        <p:nvSpPr>
          <p:cNvPr id="4" name="日期占位符 3"/>
          <p:cNvSpPr>
            <a:spLocks noGrp="1"/>
          </p:cNvSpPr>
          <p:nvPr>
            <p:ph type="dt" sz="half" idx="10"/>
          </p:nvPr>
        </p:nvSpPr>
        <p:spPr/>
        <p:txBody>
          <a:bodyPr/>
          <a:lstStyle/>
          <a:p>
            <a:fld id="{D997B5FA-0921-464F-AAE1-844C04324D75}" type="datetime1">
              <a:rPr lang="zh-CN" altLang="en-US" smtClean="0"/>
              <a:pPr/>
              <a:t>2018/8/15</a:t>
            </a:fld>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pPr/>
              <a:t>11</a:t>
            </a:fld>
            <a:endParaRPr lang="zh-CN" altLang="en-US"/>
          </a:p>
        </p:txBody>
      </p:sp>
      <p:sp>
        <p:nvSpPr>
          <p:cNvPr id="6" name="页脚占位符 5"/>
          <p:cNvSpPr>
            <a:spLocks noGrp="1"/>
          </p:cNvSpPr>
          <p:nvPr>
            <p:ph type="ftr" sz="quarter" idx="11"/>
          </p:nvPr>
        </p:nvSpPr>
        <p:spPr/>
        <p:txBody>
          <a:bodyPr/>
          <a:lstStyle/>
          <a:p>
            <a:r>
              <a:rPr lang="zh-CN" altLang="en-US"/>
              <a:t>2018年8月 呼和浩特</a:t>
            </a:r>
          </a:p>
        </p:txBody>
      </p:sp>
    </p:spTree>
    <p:custDataLst>
      <p:tags r:id="rId1"/>
    </p:custData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660525" y="591185"/>
            <a:ext cx="8196580" cy="826770"/>
          </a:xfrm>
        </p:spPr>
        <p:txBody>
          <a:bodyPr/>
          <a:lstStyle/>
          <a:p>
            <a:r>
              <a:rPr lang="zh-CN" altLang="en-US"/>
              <a:t>总结</a:t>
            </a:r>
          </a:p>
        </p:txBody>
      </p:sp>
      <p:sp>
        <p:nvSpPr>
          <p:cNvPr id="3" name="内容占位符 2"/>
          <p:cNvSpPr>
            <a:spLocks noGrp="1"/>
          </p:cNvSpPr>
          <p:nvPr>
            <p:ph idx="1"/>
          </p:nvPr>
        </p:nvSpPr>
        <p:spPr>
          <a:xfrm>
            <a:off x="2304415" y="2018665"/>
            <a:ext cx="7144385" cy="3055620"/>
          </a:xfrm>
        </p:spPr>
        <p:txBody>
          <a:bodyPr/>
          <a:lstStyle/>
          <a:p>
            <a:r>
              <a:rPr lang="en-US" altLang="zh-CN"/>
              <a:t> 1</a:t>
            </a:r>
            <a:r>
              <a:rPr lang="zh-CN" altLang="en-US"/>
              <a:t>、医患纠纷的预防与处理，需要提高医疗机构的管理水平、提高一线医护人员的能力，需要依法处理，需要全方位的风险管控！</a:t>
            </a:r>
          </a:p>
          <a:p>
            <a:endParaRPr lang="zh-CN" altLang="en-US"/>
          </a:p>
          <a:p>
            <a:r>
              <a:rPr lang="en-US" altLang="zh-CN"/>
              <a:t>2</a:t>
            </a:r>
            <a:r>
              <a:rPr lang="zh-CN" altLang="en-US"/>
              <a:t>、医疗机构全面风险管控</a:t>
            </a:r>
            <a:r>
              <a:rPr lang="en-US" altLang="zh-CN"/>
              <a:t>------</a:t>
            </a:r>
            <a:r>
              <a:rPr lang="zh-CN" altLang="en-US"/>
              <a:t>法律人的创新！</a:t>
            </a:r>
          </a:p>
        </p:txBody>
      </p:sp>
      <p:sp>
        <p:nvSpPr>
          <p:cNvPr id="4" name="日期占位符 3"/>
          <p:cNvSpPr>
            <a:spLocks noGrp="1"/>
          </p:cNvSpPr>
          <p:nvPr>
            <p:ph type="dt" sz="half" idx="10"/>
          </p:nvPr>
        </p:nvSpPr>
        <p:spPr/>
        <p:txBody>
          <a:bodyPr/>
          <a:lstStyle/>
          <a:p>
            <a:fld id="{D997B5FA-0921-464F-AAE1-844C04324D75}" type="datetime1">
              <a:rPr lang="zh-CN" altLang="en-US" smtClean="0"/>
              <a:pPr/>
              <a:t>2018/8/15</a:t>
            </a:fld>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pPr/>
              <a:t>12</a:t>
            </a:fld>
            <a:endParaRPr lang="zh-CN" altLang="en-US"/>
          </a:p>
        </p:txBody>
      </p:sp>
      <p:sp>
        <p:nvSpPr>
          <p:cNvPr id="6" name="页脚占位符 5"/>
          <p:cNvSpPr>
            <a:spLocks noGrp="1"/>
          </p:cNvSpPr>
          <p:nvPr>
            <p:ph type="ftr" sz="quarter" idx="11"/>
          </p:nvPr>
        </p:nvSpPr>
        <p:spPr/>
        <p:txBody>
          <a:bodyPr/>
          <a:lstStyle/>
          <a:p>
            <a:r>
              <a:rPr lang="zh-CN" altLang="en-US"/>
              <a:t>2018年8月 呼和浩特</a:t>
            </a:r>
          </a:p>
        </p:txBody>
      </p:sp>
    </p:spTree>
    <p:custDataLst>
      <p:tags r:id="rId1"/>
    </p:custData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955"/>
            <a:ext cx="9747885" cy="1143000"/>
          </a:xfrm>
        </p:spPr>
        <p:txBody>
          <a:bodyPr/>
          <a:lstStyle/>
          <a:p>
            <a:r>
              <a:rPr lang="zh-CN" altLang="en-US"/>
              <a:t>谢谢聆听，欢迎批评指正</a:t>
            </a:r>
          </a:p>
        </p:txBody>
      </p:sp>
      <p:sp>
        <p:nvSpPr>
          <p:cNvPr id="3" name="内容占位符 2"/>
          <p:cNvSpPr>
            <a:spLocks noGrp="1"/>
          </p:cNvSpPr>
          <p:nvPr>
            <p:ph idx="1"/>
          </p:nvPr>
        </p:nvSpPr>
        <p:spPr>
          <a:xfrm>
            <a:off x="1804035" y="1600200"/>
            <a:ext cx="8553450" cy="4526280"/>
          </a:xfrm>
        </p:spPr>
        <p:txBody>
          <a:bodyPr/>
          <a:lstStyle/>
          <a:p>
            <a:r>
              <a:rPr lang="zh-CN" altLang="en-US"/>
              <a:t>王维嘉律师        </a:t>
            </a:r>
            <a:r>
              <a:rPr lang="en-US" altLang="zh-CN"/>
              <a:t>13905313809@163.com</a:t>
            </a:r>
          </a:p>
          <a:p>
            <a:endParaRPr lang="zh-CN" altLang="en-US"/>
          </a:p>
          <a:p>
            <a:r>
              <a:rPr lang="zh-CN" altLang="en-US"/>
              <a:t>联合国教科文组织生命伦理教育推进理事会中国成员单位协调中心副主席兼秘书长</a:t>
            </a:r>
          </a:p>
          <a:p>
            <a:r>
              <a:rPr lang="zh-CN" altLang="en-US"/>
              <a:t>中国卫生法学会法律事务中心 主任</a:t>
            </a:r>
          </a:p>
          <a:p>
            <a:r>
              <a:rPr lang="zh-CN" altLang="en-US"/>
              <a:t>中国国际经济贸易仲裁委员会  仲裁员</a:t>
            </a:r>
          </a:p>
          <a:p>
            <a:r>
              <a:rPr lang="zh-CN" altLang="en-US"/>
              <a:t>中国国际商会调解中心         调解员</a:t>
            </a:r>
          </a:p>
          <a:p>
            <a:r>
              <a:rPr lang="zh-CN" altLang="en-US"/>
              <a:t>中华全国调解员协会医疗纠纷专业委员会 委员</a:t>
            </a:r>
          </a:p>
          <a:p>
            <a:r>
              <a:rPr lang="zh-CN" altLang="en-US"/>
              <a:t>英国皇家特许仲裁员协会      会员</a:t>
            </a:r>
          </a:p>
          <a:p>
            <a:r>
              <a:rPr lang="zh-CN" altLang="en-US"/>
              <a:t>北京卫生法学会副秘书长、医疗纠纷调解中心主任</a:t>
            </a:r>
          </a:p>
        </p:txBody>
      </p:sp>
      <p:sp>
        <p:nvSpPr>
          <p:cNvPr id="4" name="日期占位符 3"/>
          <p:cNvSpPr>
            <a:spLocks noGrp="1"/>
          </p:cNvSpPr>
          <p:nvPr>
            <p:ph type="dt" sz="half" idx="10"/>
          </p:nvPr>
        </p:nvSpPr>
        <p:spPr/>
        <p:txBody>
          <a:bodyPr/>
          <a:lstStyle/>
          <a:p>
            <a:fld id="{D997B5FA-0921-464F-AAE1-844C04324D75}" type="datetime1">
              <a:rPr lang="zh-CN" altLang="en-US" smtClean="0"/>
              <a:pPr/>
              <a:t>2018/8/15</a:t>
            </a:fld>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pPr/>
              <a:t>13</a:t>
            </a:fld>
            <a:endParaRPr lang="zh-CN" altLang="en-US"/>
          </a:p>
        </p:txBody>
      </p:sp>
      <p:sp>
        <p:nvSpPr>
          <p:cNvPr id="6" name="页脚占位符 5"/>
          <p:cNvSpPr>
            <a:spLocks noGrp="1"/>
          </p:cNvSpPr>
          <p:nvPr>
            <p:ph type="ftr" sz="quarter" idx="11"/>
          </p:nvPr>
        </p:nvSpPr>
        <p:spPr/>
        <p:txBody>
          <a:bodyPr/>
          <a:lstStyle/>
          <a:p>
            <a:r>
              <a:rPr lang="zh-CN" altLang="en-US"/>
              <a:t>2018年8月 呼和浩特</a:t>
            </a:r>
          </a:p>
        </p:txBody>
      </p:sp>
    </p:spTree>
    <p:custDataLst>
      <p:tags r:id="rId1"/>
    </p:custData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目录</a:t>
            </a:r>
          </a:p>
        </p:txBody>
      </p:sp>
      <p:sp>
        <p:nvSpPr>
          <p:cNvPr id="3" name="内容占位符 2"/>
          <p:cNvSpPr>
            <a:spLocks noGrp="1"/>
          </p:cNvSpPr>
          <p:nvPr>
            <p:ph idx="1"/>
          </p:nvPr>
        </p:nvSpPr>
        <p:spPr>
          <a:xfrm>
            <a:off x="2018030" y="1600200"/>
            <a:ext cx="9013825" cy="4526280"/>
          </a:xfrm>
        </p:spPr>
        <p:txBody>
          <a:bodyPr/>
          <a:lstStyle/>
          <a:p>
            <a:r>
              <a:rPr lang="zh-CN" altLang="en-US" sz="3200"/>
              <a:t>一、医患纠纷的概念</a:t>
            </a:r>
          </a:p>
          <a:p>
            <a:r>
              <a:rPr lang="zh-CN" altLang="en-US" sz="3200"/>
              <a:t>二、医患纠纷的防范</a:t>
            </a:r>
          </a:p>
          <a:p>
            <a:r>
              <a:rPr lang="zh-CN" altLang="en-US" sz="3200"/>
              <a:t>三、医患纠纷的处理</a:t>
            </a:r>
          </a:p>
          <a:p>
            <a:r>
              <a:rPr lang="zh-CN" altLang="en-US" sz="3200"/>
              <a:t>四、医患纠纷的系统化解决方案</a:t>
            </a:r>
          </a:p>
        </p:txBody>
      </p:sp>
      <p:sp>
        <p:nvSpPr>
          <p:cNvPr id="4" name="日期占位符 3"/>
          <p:cNvSpPr>
            <a:spLocks noGrp="1"/>
          </p:cNvSpPr>
          <p:nvPr>
            <p:ph type="dt" sz="half" idx="10"/>
          </p:nvPr>
        </p:nvSpPr>
        <p:spPr/>
        <p:txBody>
          <a:bodyPr/>
          <a:lstStyle/>
          <a:p>
            <a:fld id="{D997B5FA-0921-464F-AAE1-844C04324D75}" type="datetime1">
              <a:rPr lang="zh-CN" altLang="en-US" smtClean="0"/>
              <a:pPr/>
              <a:t>2018/8/15</a:t>
            </a:fld>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pPr/>
              <a:t>2</a:t>
            </a:fld>
            <a:endParaRPr lang="zh-CN" altLang="en-US"/>
          </a:p>
        </p:txBody>
      </p:sp>
      <p:sp>
        <p:nvSpPr>
          <p:cNvPr id="6" name="页脚占位符 5"/>
          <p:cNvSpPr>
            <a:spLocks noGrp="1"/>
          </p:cNvSpPr>
          <p:nvPr>
            <p:ph type="ftr" sz="quarter" idx="11"/>
          </p:nvPr>
        </p:nvSpPr>
        <p:spPr/>
        <p:txBody>
          <a:bodyPr/>
          <a:lstStyle/>
          <a:p>
            <a:r>
              <a:rPr lang="zh-CN" altLang="en-US"/>
              <a:t>2018年8月 呼和浩特</a:t>
            </a:r>
          </a:p>
        </p:txBody>
      </p:sp>
    </p:spTree>
    <p:custDataLst>
      <p:tags r:id="rId1"/>
    </p:custData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一、医患纠纷的概念</a:t>
            </a:r>
            <a:endParaRPr lang="zh-CN" altLang="en-US"/>
          </a:p>
        </p:txBody>
      </p:sp>
      <p:sp>
        <p:nvSpPr>
          <p:cNvPr id="3" name="内容占位符 2"/>
          <p:cNvSpPr>
            <a:spLocks noGrp="1"/>
          </p:cNvSpPr>
          <p:nvPr>
            <p:ph idx="1"/>
          </p:nvPr>
        </p:nvSpPr>
        <p:spPr>
          <a:xfrm>
            <a:off x="1814830" y="1600200"/>
            <a:ext cx="8194675" cy="4526280"/>
          </a:xfrm>
        </p:spPr>
        <p:txBody>
          <a:bodyPr/>
          <a:lstStyle/>
          <a:p>
            <a:endParaRPr lang="zh-CN" altLang="en-US"/>
          </a:p>
          <a:p>
            <a:r>
              <a:rPr lang="en-US" altLang="zh-CN"/>
              <a:t>1</a:t>
            </a:r>
            <a:r>
              <a:rPr lang="zh-CN" altLang="en-US"/>
              <a:t>、基本定义范围</a:t>
            </a:r>
            <a:r>
              <a:rPr lang="en-US" altLang="zh-CN"/>
              <a:t>----------</a:t>
            </a:r>
            <a:r>
              <a:rPr lang="zh-CN" altLang="en-US"/>
              <a:t>医方与患方</a:t>
            </a:r>
          </a:p>
          <a:p>
            <a:pPr marL="0" indent="0">
              <a:buNone/>
            </a:pPr>
            <a:endParaRPr lang="zh-CN" altLang="en-US"/>
          </a:p>
          <a:p>
            <a:r>
              <a:rPr lang="en-US" altLang="zh-CN"/>
              <a:t>2</a:t>
            </a:r>
            <a:r>
              <a:rPr lang="zh-CN" altLang="en-US"/>
              <a:t>、需要区分的几个概念</a:t>
            </a:r>
          </a:p>
          <a:p>
            <a:pPr marL="0" indent="0">
              <a:buNone/>
            </a:pPr>
            <a:r>
              <a:rPr lang="zh-CN" altLang="en-US"/>
              <a:t>               （</a:t>
            </a:r>
            <a:r>
              <a:rPr lang="en-US" altLang="zh-CN"/>
              <a:t>1</a:t>
            </a:r>
            <a:r>
              <a:rPr lang="zh-CN" altLang="en-US"/>
              <a:t>）</a:t>
            </a:r>
            <a:r>
              <a:rPr lang="zh-CN" altLang="en-US">
                <a:sym typeface="+mn-ea"/>
              </a:rPr>
              <a:t>医疗事故与医患纠纷</a:t>
            </a:r>
            <a:endParaRPr lang="zh-CN" altLang="en-US"/>
          </a:p>
          <a:p>
            <a:pPr marL="0" indent="0">
              <a:buNone/>
            </a:pPr>
            <a:r>
              <a:rPr lang="zh-CN" altLang="en-US"/>
              <a:t>               （</a:t>
            </a:r>
            <a:r>
              <a:rPr lang="en-US" altLang="zh-CN"/>
              <a:t>2</a:t>
            </a:r>
            <a:r>
              <a:rPr lang="zh-CN" altLang="en-US"/>
              <a:t>）</a:t>
            </a:r>
            <a:r>
              <a:rPr lang="zh-CN" altLang="en-US">
                <a:sym typeface="+mn-ea"/>
              </a:rPr>
              <a:t>医疗纠纷与医患纠纷</a:t>
            </a:r>
            <a:endParaRPr lang="zh-CN" altLang="en-US"/>
          </a:p>
          <a:p>
            <a:pPr marL="0" indent="0">
              <a:buNone/>
            </a:pPr>
            <a:r>
              <a:rPr lang="zh-CN" altLang="en-US"/>
              <a:t>               （</a:t>
            </a:r>
            <a:r>
              <a:rPr lang="en-US" altLang="zh-CN"/>
              <a:t>3</a:t>
            </a:r>
            <a:r>
              <a:rPr lang="zh-CN" altLang="en-US"/>
              <a:t>）</a:t>
            </a:r>
            <a:r>
              <a:rPr lang="zh-CN" altLang="en-US">
                <a:sym typeface="+mn-ea"/>
              </a:rPr>
              <a:t>暴力犯罪与医患纠纷</a:t>
            </a:r>
          </a:p>
          <a:p>
            <a:pPr marL="0" indent="0">
              <a:buNone/>
            </a:pPr>
            <a:r>
              <a:rPr lang="zh-CN" altLang="en-US">
                <a:sym typeface="+mn-ea"/>
              </a:rPr>
              <a:t>               （</a:t>
            </a:r>
            <a:r>
              <a:rPr lang="en-US" altLang="zh-CN">
                <a:sym typeface="+mn-ea"/>
              </a:rPr>
              <a:t>4</a:t>
            </a:r>
            <a:r>
              <a:rPr lang="zh-CN" altLang="en-US">
                <a:sym typeface="+mn-ea"/>
              </a:rPr>
              <a:t>）犯罪行为与医患纠纷</a:t>
            </a:r>
          </a:p>
          <a:p>
            <a:pPr marL="0" indent="0">
              <a:buNone/>
            </a:pPr>
            <a:r>
              <a:rPr lang="zh-CN" altLang="en-US"/>
              <a:t>                 </a:t>
            </a:r>
          </a:p>
          <a:p>
            <a:endParaRPr lang="zh-CN" altLang="en-US"/>
          </a:p>
        </p:txBody>
      </p:sp>
      <p:sp>
        <p:nvSpPr>
          <p:cNvPr id="4" name="日期占位符 3"/>
          <p:cNvSpPr>
            <a:spLocks noGrp="1"/>
          </p:cNvSpPr>
          <p:nvPr>
            <p:ph type="dt" sz="half" idx="10"/>
          </p:nvPr>
        </p:nvSpPr>
        <p:spPr/>
        <p:txBody>
          <a:bodyPr/>
          <a:lstStyle/>
          <a:p>
            <a:fld id="{D997B5FA-0921-464F-AAE1-844C04324D75}" type="datetime1">
              <a:rPr lang="zh-CN" altLang="en-US" smtClean="0"/>
              <a:pPr/>
              <a:t>2018/8/15</a:t>
            </a:fld>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pPr/>
              <a:t>3</a:t>
            </a:fld>
            <a:endParaRPr lang="zh-CN" altLang="en-US"/>
          </a:p>
        </p:txBody>
      </p:sp>
      <p:sp>
        <p:nvSpPr>
          <p:cNvPr id="6" name="页脚占位符 5"/>
          <p:cNvSpPr>
            <a:spLocks noGrp="1"/>
          </p:cNvSpPr>
          <p:nvPr>
            <p:ph type="ftr" sz="quarter" idx="11"/>
          </p:nvPr>
        </p:nvSpPr>
        <p:spPr/>
        <p:txBody>
          <a:bodyPr/>
          <a:lstStyle/>
          <a:p>
            <a:r>
              <a:rPr lang="zh-CN" altLang="en-US"/>
              <a:t>2018年8月 呼和浩特</a:t>
            </a:r>
          </a:p>
        </p:txBody>
      </p:sp>
    </p:spTree>
    <p:custDataLst>
      <p:tags r:id="rId1"/>
    </p:custData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955"/>
            <a:ext cx="8890000" cy="1143000"/>
          </a:xfrm>
        </p:spPr>
        <p:txBody>
          <a:bodyPr/>
          <a:lstStyle/>
          <a:p>
            <a:r>
              <a:rPr lang="zh-CN" altLang="en-US">
                <a:sym typeface="+mn-ea"/>
              </a:rPr>
              <a:t>二、医患纠纷的防范</a:t>
            </a:r>
            <a:endParaRPr lang="zh-CN" altLang="en-US"/>
          </a:p>
        </p:txBody>
      </p:sp>
      <p:sp>
        <p:nvSpPr>
          <p:cNvPr id="3" name="内容占位符 2"/>
          <p:cNvSpPr>
            <a:spLocks noGrp="1"/>
          </p:cNvSpPr>
          <p:nvPr>
            <p:ph idx="1"/>
          </p:nvPr>
        </p:nvSpPr>
        <p:spPr>
          <a:xfrm>
            <a:off x="2192655" y="1600200"/>
            <a:ext cx="8234680" cy="4526280"/>
          </a:xfrm>
        </p:spPr>
        <p:txBody>
          <a:bodyPr>
            <a:normAutofit/>
          </a:bodyPr>
          <a:lstStyle/>
          <a:p>
            <a:pPr marL="0" indent="0">
              <a:buNone/>
            </a:pPr>
            <a:r>
              <a:rPr lang="zh-CN" altLang="en-US"/>
              <a:t>（一）提高管理水平</a:t>
            </a:r>
          </a:p>
          <a:p>
            <a:pPr marL="0" indent="0">
              <a:buNone/>
            </a:pPr>
            <a:endParaRPr lang="zh-CN" altLang="en-US"/>
          </a:p>
          <a:p>
            <a:r>
              <a:rPr lang="en-US" altLang="zh-CN"/>
              <a:t>1</a:t>
            </a:r>
            <a:r>
              <a:rPr lang="zh-CN" altLang="en-US"/>
              <a:t>、提高医院的行政管理水平</a:t>
            </a:r>
            <a:r>
              <a:rPr lang="en-US" altLang="zh-CN"/>
              <a:t>------</a:t>
            </a:r>
            <a:r>
              <a:rPr lang="zh-CN" altLang="en-US"/>
              <a:t>流程优化（阿宝）</a:t>
            </a:r>
          </a:p>
          <a:p>
            <a:endParaRPr lang="zh-CN" altLang="en-US"/>
          </a:p>
          <a:p>
            <a:r>
              <a:rPr lang="en-US" altLang="zh-CN"/>
              <a:t>2</a:t>
            </a:r>
            <a:r>
              <a:rPr lang="zh-CN" altLang="en-US"/>
              <a:t>、提高医院的业务管理水平</a:t>
            </a:r>
            <a:r>
              <a:rPr lang="en-US" altLang="zh-CN"/>
              <a:t>-----</a:t>
            </a:r>
            <a:r>
              <a:rPr lang="zh-CN" altLang="en-US"/>
              <a:t>持续改进（器械）</a:t>
            </a:r>
          </a:p>
          <a:p>
            <a:pPr marL="0" indent="0">
              <a:buNone/>
            </a:pPr>
            <a:endParaRPr lang="zh-CN" altLang="en-US"/>
          </a:p>
          <a:p>
            <a:r>
              <a:rPr lang="en-US" altLang="zh-CN"/>
              <a:t>3</a:t>
            </a:r>
            <a:r>
              <a:rPr lang="zh-CN" altLang="en-US"/>
              <a:t>、提高医院的后勤服务水平</a:t>
            </a:r>
            <a:r>
              <a:rPr lang="en-US" altLang="zh-CN"/>
              <a:t>-----</a:t>
            </a:r>
            <a:r>
              <a:rPr lang="zh-CN" altLang="en-US"/>
              <a:t>贴心服务（儿科坐便）</a:t>
            </a:r>
          </a:p>
          <a:p>
            <a:endParaRPr lang="en-US" altLang="zh-CN"/>
          </a:p>
          <a:p>
            <a:pPr marL="0" indent="0">
              <a:buNone/>
            </a:pPr>
            <a:endParaRPr lang="en-US" altLang="zh-CN"/>
          </a:p>
        </p:txBody>
      </p:sp>
      <p:sp>
        <p:nvSpPr>
          <p:cNvPr id="4" name="日期占位符 3"/>
          <p:cNvSpPr>
            <a:spLocks noGrp="1"/>
          </p:cNvSpPr>
          <p:nvPr>
            <p:ph type="dt" sz="half" idx="10"/>
          </p:nvPr>
        </p:nvSpPr>
        <p:spPr/>
        <p:txBody>
          <a:bodyPr/>
          <a:lstStyle/>
          <a:p>
            <a:fld id="{D997B5FA-0921-464F-AAE1-844C04324D75}" type="datetime1">
              <a:rPr lang="zh-CN" altLang="en-US" smtClean="0"/>
              <a:pPr/>
              <a:t>2018/8/15</a:t>
            </a:fld>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pPr/>
              <a:t>4</a:t>
            </a:fld>
            <a:endParaRPr lang="zh-CN" altLang="en-US"/>
          </a:p>
        </p:txBody>
      </p:sp>
      <p:sp>
        <p:nvSpPr>
          <p:cNvPr id="6" name="页脚占位符 5"/>
          <p:cNvSpPr>
            <a:spLocks noGrp="1"/>
          </p:cNvSpPr>
          <p:nvPr>
            <p:ph type="ftr" sz="quarter" idx="11"/>
          </p:nvPr>
        </p:nvSpPr>
        <p:spPr/>
        <p:txBody>
          <a:bodyPr/>
          <a:lstStyle/>
          <a:p>
            <a:r>
              <a:rPr lang="zh-CN" altLang="en-US"/>
              <a:t>2018年8月 呼和浩特</a:t>
            </a:r>
          </a:p>
        </p:txBody>
      </p:sp>
    </p:spTree>
    <p:custDataLst>
      <p:tags r:id="rId1"/>
    </p:custData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955"/>
            <a:ext cx="8971280" cy="1143000"/>
          </a:xfrm>
        </p:spPr>
        <p:txBody>
          <a:bodyPr/>
          <a:lstStyle/>
          <a:p>
            <a:r>
              <a:rPr lang="zh-CN" altLang="en-US">
                <a:sym typeface="+mn-ea"/>
              </a:rPr>
              <a:t>二、医患纠纷的防范</a:t>
            </a:r>
            <a:endParaRPr lang="zh-CN" altLang="en-US"/>
          </a:p>
        </p:txBody>
      </p:sp>
      <p:sp>
        <p:nvSpPr>
          <p:cNvPr id="3" name="内容占位符 2"/>
          <p:cNvSpPr>
            <a:spLocks noGrp="1"/>
          </p:cNvSpPr>
          <p:nvPr>
            <p:ph idx="1"/>
          </p:nvPr>
        </p:nvSpPr>
        <p:spPr>
          <a:xfrm>
            <a:off x="2252345" y="1600200"/>
            <a:ext cx="8472805" cy="4526280"/>
          </a:xfrm>
        </p:spPr>
        <p:txBody>
          <a:bodyPr>
            <a:normAutofit/>
          </a:bodyPr>
          <a:lstStyle/>
          <a:p>
            <a:pPr marL="0" indent="0">
              <a:buNone/>
            </a:pPr>
            <a:r>
              <a:rPr lang="zh-CN" altLang="en-US"/>
              <a:t>（二）提高一线医护人员能力</a:t>
            </a:r>
          </a:p>
          <a:p>
            <a:pPr marL="0" indent="0">
              <a:buNone/>
            </a:pPr>
            <a:endParaRPr lang="zh-CN" altLang="en-US"/>
          </a:p>
          <a:p>
            <a:r>
              <a:rPr lang="en-US" altLang="zh-CN"/>
              <a:t>4</a:t>
            </a:r>
            <a:r>
              <a:rPr lang="zh-CN" altLang="en-US"/>
              <a:t>、提高一线医护人员的技术水平</a:t>
            </a:r>
            <a:r>
              <a:rPr lang="en-US" altLang="zh-CN"/>
              <a:t>----</a:t>
            </a:r>
            <a:r>
              <a:rPr lang="zh-CN" altLang="en-US"/>
              <a:t>技术为本</a:t>
            </a:r>
          </a:p>
          <a:p>
            <a:pPr marL="0" indent="0">
              <a:buNone/>
            </a:pPr>
            <a:endParaRPr lang="zh-CN" altLang="en-US"/>
          </a:p>
          <a:p>
            <a:r>
              <a:rPr lang="en-US" altLang="zh-CN"/>
              <a:t>5</a:t>
            </a:r>
            <a:r>
              <a:rPr lang="zh-CN" altLang="en-US"/>
              <a:t>、提高一线医护人员的服务能力</a:t>
            </a:r>
            <a:r>
              <a:rPr lang="en-US" altLang="zh-CN"/>
              <a:t>----</a:t>
            </a:r>
            <a:r>
              <a:rPr lang="zh-CN" altLang="en-US"/>
              <a:t>人文关怀</a:t>
            </a:r>
          </a:p>
          <a:p>
            <a:pPr marL="0" indent="0">
              <a:buNone/>
            </a:pPr>
            <a:endParaRPr lang="zh-CN" altLang="en-US"/>
          </a:p>
          <a:p>
            <a:r>
              <a:rPr lang="en-US" altLang="zh-CN"/>
              <a:t>6</a:t>
            </a:r>
            <a:r>
              <a:rPr lang="zh-CN" altLang="en-US"/>
              <a:t>、提高一线医护人员的责任意识</a:t>
            </a:r>
            <a:r>
              <a:rPr lang="en-US" altLang="zh-CN"/>
              <a:t>----</a:t>
            </a:r>
            <a:r>
              <a:rPr lang="zh-CN" altLang="en-US"/>
              <a:t>专家责任</a:t>
            </a:r>
          </a:p>
          <a:p>
            <a:pPr marL="0" indent="0">
              <a:buNone/>
            </a:pPr>
            <a:endParaRPr lang="zh-CN" altLang="en-US"/>
          </a:p>
          <a:p>
            <a:r>
              <a:rPr lang="en-US" altLang="zh-CN"/>
              <a:t>7</a:t>
            </a:r>
            <a:r>
              <a:rPr lang="zh-CN" altLang="en-US"/>
              <a:t>、提高一线医护人员的危机处理能力</a:t>
            </a:r>
            <a:r>
              <a:rPr lang="en-US" altLang="zh-CN"/>
              <a:t>----</a:t>
            </a:r>
            <a:r>
              <a:rPr lang="zh-CN" altLang="en-US"/>
              <a:t>化解有方</a:t>
            </a:r>
          </a:p>
        </p:txBody>
      </p:sp>
      <p:sp>
        <p:nvSpPr>
          <p:cNvPr id="4" name="日期占位符 3"/>
          <p:cNvSpPr>
            <a:spLocks noGrp="1"/>
          </p:cNvSpPr>
          <p:nvPr>
            <p:ph type="dt" sz="half" idx="10"/>
          </p:nvPr>
        </p:nvSpPr>
        <p:spPr/>
        <p:txBody>
          <a:bodyPr/>
          <a:lstStyle/>
          <a:p>
            <a:fld id="{D997B5FA-0921-464F-AAE1-844C04324D75}" type="datetime1">
              <a:rPr lang="zh-CN" altLang="en-US" smtClean="0"/>
              <a:pPr/>
              <a:t>2018/8/15</a:t>
            </a:fld>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pPr/>
              <a:t>5</a:t>
            </a:fld>
            <a:endParaRPr lang="zh-CN" altLang="en-US"/>
          </a:p>
        </p:txBody>
      </p:sp>
      <p:sp>
        <p:nvSpPr>
          <p:cNvPr id="6" name="页脚占位符 5"/>
          <p:cNvSpPr>
            <a:spLocks noGrp="1"/>
          </p:cNvSpPr>
          <p:nvPr>
            <p:ph type="ftr" sz="quarter" idx="11"/>
          </p:nvPr>
        </p:nvSpPr>
        <p:spPr/>
        <p:txBody>
          <a:bodyPr/>
          <a:lstStyle/>
          <a:p>
            <a:r>
              <a:rPr lang="zh-CN" altLang="en-US"/>
              <a:t>2018年8月 呼和浩特</a:t>
            </a:r>
          </a:p>
        </p:txBody>
      </p:sp>
    </p:spTree>
    <p:custDataLst>
      <p:tags r:id="rId1"/>
    </p:custData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955"/>
            <a:ext cx="9615170" cy="1143000"/>
          </a:xfrm>
        </p:spPr>
        <p:txBody>
          <a:bodyPr/>
          <a:lstStyle/>
          <a:p>
            <a:r>
              <a:rPr lang="zh-CN" altLang="en-US">
                <a:sym typeface="+mn-ea"/>
              </a:rPr>
              <a:t>二、医患纠纷的防范</a:t>
            </a:r>
            <a:endParaRPr lang="zh-CN" altLang="en-US"/>
          </a:p>
        </p:txBody>
      </p:sp>
      <p:sp>
        <p:nvSpPr>
          <p:cNvPr id="3" name="内容占位符 2"/>
          <p:cNvSpPr>
            <a:spLocks noGrp="1"/>
          </p:cNvSpPr>
          <p:nvPr>
            <p:ph idx="1"/>
          </p:nvPr>
        </p:nvSpPr>
        <p:spPr>
          <a:xfrm>
            <a:off x="2130425" y="1824355"/>
            <a:ext cx="8482330" cy="4302125"/>
          </a:xfrm>
        </p:spPr>
        <p:txBody>
          <a:bodyPr/>
          <a:lstStyle/>
          <a:p>
            <a:r>
              <a:rPr lang="zh-CN" altLang="en-US"/>
              <a:t>（三）防范医患纠纷的制度创新</a:t>
            </a:r>
            <a:r>
              <a:rPr lang="en-US" altLang="zh-CN"/>
              <a:t>------</a:t>
            </a:r>
            <a:r>
              <a:rPr lang="zh-CN" altLang="en-US"/>
              <a:t>围绕医疗风险</a:t>
            </a:r>
          </a:p>
          <a:p>
            <a:pPr marL="0" indent="0">
              <a:buNone/>
            </a:pPr>
            <a:endParaRPr lang="zh-CN" altLang="en-US"/>
          </a:p>
          <a:p>
            <a:r>
              <a:rPr lang="en-US" altLang="zh-CN"/>
              <a:t>8</a:t>
            </a:r>
            <a:r>
              <a:rPr lang="zh-CN" altLang="en-US"/>
              <a:t>、加强医疗风险的前端管控</a:t>
            </a:r>
          </a:p>
          <a:p>
            <a:pPr marL="0" indent="0">
              <a:buNone/>
            </a:pPr>
            <a:endParaRPr lang="zh-CN" altLang="en-US"/>
          </a:p>
          <a:p>
            <a:r>
              <a:rPr lang="en-US" altLang="zh-CN"/>
              <a:t>9</a:t>
            </a:r>
            <a:r>
              <a:rPr lang="zh-CN" altLang="en-US"/>
              <a:t>、引入医疗风险的中段风险分散</a:t>
            </a:r>
          </a:p>
          <a:p>
            <a:pPr marL="0" indent="0">
              <a:buNone/>
            </a:pPr>
            <a:endParaRPr lang="zh-CN" altLang="en-US"/>
          </a:p>
          <a:p>
            <a:r>
              <a:rPr lang="en-US" altLang="zh-CN"/>
              <a:t>10</a:t>
            </a:r>
            <a:r>
              <a:rPr lang="zh-CN" altLang="en-US"/>
              <a:t>、强化医疗风险的后端处理</a:t>
            </a:r>
          </a:p>
        </p:txBody>
      </p:sp>
      <p:sp>
        <p:nvSpPr>
          <p:cNvPr id="4" name="日期占位符 3"/>
          <p:cNvSpPr>
            <a:spLocks noGrp="1"/>
          </p:cNvSpPr>
          <p:nvPr>
            <p:ph type="dt" sz="half" idx="10"/>
          </p:nvPr>
        </p:nvSpPr>
        <p:spPr/>
        <p:txBody>
          <a:bodyPr/>
          <a:lstStyle/>
          <a:p>
            <a:fld id="{D997B5FA-0921-464F-AAE1-844C04324D75}" type="datetime1">
              <a:rPr lang="zh-CN" altLang="en-US" smtClean="0"/>
              <a:pPr/>
              <a:t>2018/8/15</a:t>
            </a:fld>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pPr/>
              <a:t>6</a:t>
            </a:fld>
            <a:endParaRPr lang="zh-CN" altLang="en-US"/>
          </a:p>
        </p:txBody>
      </p:sp>
      <p:sp>
        <p:nvSpPr>
          <p:cNvPr id="6" name="页脚占位符 5"/>
          <p:cNvSpPr>
            <a:spLocks noGrp="1"/>
          </p:cNvSpPr>
          <p:nvPr>
            <p:ph type="ftr" sz="quarter" idx="11"/>
          </p:nvPr>
        </p:nvSpPr>
        <p:spPr/>
        <p:txBody>
          <a:bodyPr/>
          <a:lstStyle/>
          <a:p>
            <a:r>
              <a:rPr lang="zh-CN" altLang="en-US"/>
              <a:t>2018年8月 呼和浩特</a:t>
            </a:r>
          </a:p>
        </p:txBody>
      </p:sp>
    </p:spTree>
    <p:custDataLst>
      <p:tags r:id="rId1"/>
    </p:custData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9600" y="723265"/>
            <a:ext cx="9359900" cy="694690"/>
          </a:xfrm>
        </p:spPr>
        <p:txBody>
          <a:bodyPr/>
          <a:lstStyle/>
          <a:p>
            <a:r>
              <a:rPr lang="zh-CN" altLang="en-US">
                <a:sym typeface="+mn-ea"/>
              </a:rPr>
              <a:t>三、医患纠纷的处理</a:t>
            </a:r>
            <a:r>
              <a:rPr lang="zh-CN" altLang="en-US"/>
              <a:t/>
            </a:r>
            <a:br>
              <a:rPr lang="zh-CN" altLang="en-US"/>
            </a:br>
            <a:endParaRPr lang="zh-CN" altLang="en-US"/>
          </a:p>
        </p:txBody>
      </p:sp>
      <p:sp>
        <p:nvSpPr>
          <p:cNvPr id="3" name="内容占位符 2"/>
          <p:cNvSpPr>
            <a:spLocks noGrp="1"/>
          </p:cNvSpPr>
          <p:nvPr>
            <p:ph idx="1"/>
          </p:nvPr>
        </p:nvSpPr>
        <p:spPr>
          <a:xfrm>
            <a:off x="1925955" y="1600200"/>
            <a:ext cx="8583930" cy="4526280"/>
          </a:xfrm>
        </p:spPr>
        <p:txBody>
          <a:bodyPr/>
          <a:lstStyle/>
          <a:p>
            <a:endParaRPr lang="zh-CN" altLang="en-US"/>
          </a:p>
          <a:p>
            <a:r>
              <a:rPr lang="en-US" altLang="zh-CN"/>
              <a:t>1</a:t>
            </a:r>
            <a:r>
              <a:rPr lang="zh-CN" altLang="en-US"/>
              <a:t>、依法处理          </a:t>
            </a:r>
            <a:r>
              <a:rPr lang="zh-CN" altLang="en-US">
                <a:sym typeface="+mn-ea"/>
              </a:rPr>
              <a:t>《侵权责任法》</a:t>
            </a:r>
          </a:p>
          <a:p>
            <a:pPr marL="0" indent="0">
              <a:buNone/>
            </a:pPr>
            <a:endParaRPr lang="zh-CN" altLang="en-US">
              <a:sym typeface="+mn-ea"/>
            </a:endParaRPr>
          </a:p>
          <a:p>
            <a:pPr marL="0" indent="0">
              <a:buNone/>
            </a:pPr>
            <a:r>
              <a:rPr lang="zh-CN" altLang="en-US">
                <a:sym typeface="+mn-ea"/>
              </a:rPr>
              <a:t>                               《刑法修正案（九）》</a:t>
            </a:r>
          </a:p>
          <a:p>
            <a:pPr marL="0" indent="0">
              <a:buNone/>
            </a:pPr>
            <a:endParaRPr lang="zh-CN" altLang="en-US">
              <a:sym typeface="+mn-ea"/>
            </a:endParaRPr>
          </a:p>
          <a:p>
            <a:pPr marL="0" indent="0">
              <a:buNone/>
            </a:pPr>
            <a:r>
              <a:rPr lang="zh-CN" altLang="en-US"/>
              <a:t>                               《医疗纠纷预防与处理条例》</a:t>
            </a:r>
          </a:p>
          <a:p>
            <a:pPr marL="0" indent="0">
              <a:buNone/>
            </a:pPr>
            <a:endParaRPr lang="zh-CN" altLang="en-US"/>
          </a:p>
          <a:p>
            <a:pPr marL="0" indent="0">
              <a:buNone/>
            </a:pPr>
            <a:r>
              <a:rPr lang="zh-CN" altLang="en-US"/>
              <a:t>                              《司法鉴定投诉处理办法》</a:t>
            </a:r>
          </a:p>
          <a:p>
            <a:pPr marL="0" indent="0">
              <a:buNone/>
            </a:pPr>
            <a:endParaRPr lang="en-US" altLang="zh-CN"/>
          </a:p>
        </p:txBody>
      </p:sp>
      <p:sp>
        <p:nvSpPr>
          <p:cNvPr id="4" name="日期占位符 3"/>
          <p:cNvSpPr>
            <a:spLocks noGrp="1"/>
          </p:cNvSpPr>
          <p:nvPr>
            <p:ph type="dt" sz="half" idx="10"/>
          </p:nvPr>
        </p:nvSpPr>
        <p:spPr/>
        <p:txBody>
          <a:bodyPr/>
          <a:lstStyle/>
          <a:p>
            <a:fld id="{D997B5FA-0921-464F-AAE1-844C04324D75}" type="datetime1">
              <a:rPr lang="zh-CN" altLang="en-US" smtClean="0"/>
              <a:pPr/>
              <a:t>2018/8/15</a:t>
            </a:fld>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pPr/>
              <a:t>7</a:t>
            </a:fld>
            <a:endParaRPr lang="zh-CN" altLang="en-US"/>
          </a:p>
        </p:txBody>
      </p:sp>
      <p:sp>
        <p:nvSpPr>
          <p:cNvPr id="6" name="页脚占位符 5"/>
          <p:cNvSpPr>
            <a:spLocks noGrp="1"/>
          </p:cNvSpPr>
          <p:nvPr>
            <p:ph type="ftr" sz="quarter" idx="11"/>
          </p:nvPr>
        </p:nvSpPr>
        <p:spPr/>
        <p:txBody>
          <a:bodyPr/>
          <a:lstStyle/>
          <a:p>
            <a:r>
              <a:rPr lang="zh-CN" altLang="en-US"/>
              <a:t>2018年8月 呼和浩特</a:t>
            </a:r>
          </a:p>
        </p:txBody>
      </p:sp>
    </p:spTree>
    <p:custDataLst>
      <p:tags r:id="rId1"/>
    </p:custData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9600" y="867410"/>
            <a:ext cx="9257665" cy="550545"/>
          </a:xfrm>
        </p:spPr>
        <p:txBody>
          <a:bodyPr/>
          <a:lstStyle/>
          <a:p>
            <a:r>
              <a:rPr lang="zh-CN" altLang="en-US">
                <a:sym typeface="+mn-ea"/>
              </a:rPr>
              <a:t>三、医患纠纷的处理</a:t>
            </a:r>
            <a:r>
              <a:rPr lang="zh-CN" altLang="en-US"/>
              <a:t/>
            </a:r>
            <a:br>
              <a:rPr lang="zh-CN" altLang="en-US"/>
            </a:br>
            <a:endParaRPr lang="zh-CN" altLang="en-US"/>
          </a:p>
        </p:txBody>
      </p:sp>
      <p:sp>
        <p:nvSpPr>
          <p:cNvPr id="3" name="内容占位符 2"/>
          <p:cNvSpPr>
            <a:spLocks noGrp="1"/>
          </p:cNvSpPr>
          <p:nvPr>
            <p:ph idx="1"/>
          </p:nvPr>
        </p:nvSpPr>
        <p:spPr/>
        <p:txBody>
          <a:bodyPr/>
          <a:lstStyle/>
          <a:p>
            <a:pPr marL="0" indent="0">
              <a:buNone/>
            </a:pPr>
            <a:endParaRPr lang="zh-CN" altLang="en-US"/>
          </a:p>
          <a:p>
            <a:r>
              <a:rPr lang="en-US" altLang="zh-CN"/>
              <a:t>2</a:t>
            </a:r>
            <a:r>
              <a:rPr lang="zh-CN" altLang="en-US"/>
              <a:t>、依法调解           《人民调解法》</a:t>
            </a:r>
          </a:p>
          <a:p>
            <a:endParaRPr lang="zh-CN" altLang="en-US"/>
          </a:p>
          <a:p>
            <a:pPr marL="0" indent="0">
              <a:buNone/>
            </a:pPr>
            <a:r>
              <a:rPr lang="zh-CN" altLang="en-US"/>
              <a:t>                                   《医疗纠纷人民调解委员会工作指引》</a:t>
            </a:r>
            <a:endParaRPr lang="en-US" altLang="zh-CN"/>
          </a:p>
        </p:txBody>
      </p:sp>
      <p:sp>
        <p:nvSpPr>
          <p:cNvPr id="4" name="日期占位符 3"/>
          <p:cNvSpPr>
            <a:spLocks noGrp="1"/>
          </p:cNvSpPr>
          <p:nvPr>
            <p:ph type="dt" sz="half" idx="10"/>
          </p:nvPr>
        </p:nvSpPr>
        <p:spPr/>
        <p:txBody>
          <a:bodyPr/>
          <a:lstStyle/>
          <a:p>
            <a:fld id="{D997B5FA-0921-464F-AAE1-844C04324D75}" type="datetime1">
              <a:rPr lang="zh-CN" altLang="en-US" smtClean="0"/>
              <a:pPr/>
              <a:t>2018/8/15</a:t>
            </a:fld>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pPr/>
              <a:t>8</a:t>
            </a:fld>
            <a:endParaRPr lang="zh-CN" altLang="en-US"/>
          </a:p>
        </p:txBody>
      </p:sp>
      <p:sp>
        <p:nvSpPr>
          <p:cNvPr id="6" name="页脚占位符 5"/>
          <p:cNvSpPr>
            <a:spLocks noGrp="1"/>
          </p:cNvSpPr>
          <p:nvPr>
            <p:ph type="ftr" sz="quarter" idx="11"/>
          </p:nvPr>
        </p:nvSpPr>
        <p:spPr/>
        <p:txBody>
          <a:bodyPr/>
          <a:lstStyle/>
          <a:p>
            <a:r>
              <a:rPr lang="zh-CN" altLang="en-US"/>
              <a:t>2018年8月 呼和浩特</a:t>
            </a:r>
          </a:p>
        </p:txBody>
      </p:sp>
    </p:spTree>
    <p:custDataLst>
      <p:tags r:id="rId1"/>
    </p:custData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9600" y="866775"/>
            <a:ext cx="8522335" cy="551180"/>
          </a:xfrm>
        </p:spPr>
        <p:txBody>
          <a:bodyPr/>
          <a:lstStyle/>
          <a:p>
            <a:r>
              <a:rPr lang="zh-CN" altLang="en-US">
                <a:sym typeface="+mn-ea"/>
              </a:rPr>
              <a:t>三、医患纠纷的处理</a:t>
            </a:r>
            <a:r>
              <a:rPr lang="zh-CN" altLang="en-US"/>
              <a:t/>
            </a:r>
            <a:br>
              <a:rPr lang="zh-CN" altLang="en-US"/>
            </a:br>
            <a:endParaRPr lang="zh-CN" altLang="en-US"/>
          </a:p>
        </p:txBody>
      </p:sp>
      <p:sp>
        <p:nvSpPr>
          <p:cNvPr id="3" name="内容占位符 2"/>
          <p:cNvSpPr>
            <a:spLocks noGrp="1"/>
          </p:cNvSpPr>
          <p:nvPr>
            <p:ph idx="1"/>
          </p:nvPr>
        </p:nvSpPr>
        <p:spPr>
          <a:xfrm>
            <a:off x="2263775" y="1537335"/>
            <a:ext cx="7715885" cy="4078605"/>
          </a:xfrm>
        </p:spPr>
        <p:txBody>
          <a:bodyPr/>
          <a:lstStyle/>
          <a:p>
            <a:endParaRPr lang="zh-CN" altLang="en-US"/>
          </a:p>
          <a:p>
            <a:pPr marL="0" indent="0">
              <a:buNone/>
            </a:pPr>
            <a:r>
              <a:rPr lang="en-US" altLang="zh-CN"/>
              <a:t>3</a:t>
            </a:r>
            <a:r>
              <a:rPr lang="zh-CN" altLang="en-US"/>
              <a:t>、医患纠纷处理的制度创新</a:t>
            </a:r>
          </a:p>
          <a:p>
            <a:pPr marL="0" indent="0">
              <a:buNone/>
            </a:pPr>
            <a:endParaRPr lang="en-US" altLang="zh-CN"/>
          </a:p>
          <a:p>
            <a:pPr marL="0" indent="0">
              <a:buNone/>
            </a:pPr>
            <a:r>
              <a:rPr lang="en-US" altLang="zh-CN"/>
              <a:t>            </a:t>
            </a:r>
            <a:r>
              <a:rPr lang="zh-CN" altLang="en-US"/>
              <a:t>培训、疏导、保险、调解、仲裁</a:t>
            </a:r>
          </a:p>
        </p:txBody>
      </p:sp>
      <p:sp>
        <p:nvSpPr>
          <p:cNvPr id="4" name="日期占位符 3"/>
          <p:cNvSpPr>
            <a:spLocks noGrp="1"/>
          </p:cNvSpPr>
          <p:nvPr>
            <p:ph type="dt" sz="half" idx="10"/>
          </p:nvPr>
        </p:nvSpPr>
        <p:spPr/>
        <p:txBody>
          <a:bodyPr/>
          <a:lstStyle/>
          <a:p>
            <a:fld id="{D997B5FA-0921-464F-AAE1-844C04324D75}" type="datetime1">
              <a:rPr lang="zh-CN" altLang="en-US" smtClean="0"/>
              <a:pPr/>
              <a:t>2018/8/15</a:t>
            </a:fld>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pPr/>
              <a:t>9</a:t>
            </a:fld>
            <a:endParaRPr lang="zh-CN" altLang="en-US"/>
          </a:p>
        </p:txBody>
      </p:sp>
      <p:sp>
        <p:nvSpPr>
          <p:cNvPr id="6" name="页脚占位符 5"/>
          <p:cNvSpPr>
            <a:spLocks noGrp="1"/>
          </p:cNvSpPr>
          <p:nvPr>
            <p:ph type="ftr" sz="quarter" idx="11"/>
          </p:nvPr>
        </p:nvSpPr>
        <p:spPr/>
        <p:txBody>
          <a:bodyPr/>
          <a:lstStyle/>
          <a:p>
            <a:r>
              <a:rPr lang="zh-CN" altLang="en-US"/>
              <a:t>2018年8月 呼和浩特</a:t>
            </a:r>
          </a:p>
        </p:txBody>
      </p:sp>
    </p:spTree>
    <p:custDataLst>
      <p:tags r:id="rId1"/>
    </p:custDataLst>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TEMPLATE_CATEGORY" val="basetag"/>
  <p:tag name="KSO_WM_TEMPLATE_INDEX" val="20163657"/>
</p:tagLst>
</file>

<file path=ppt/tags/tag10.xml><?xml version="1.0" encoding="utf-8"?>
<p:tagLst xmlns:a="http://schemas.openxmlformats.org/drawingml/2006/main" xmlns:r="http://schemas.openxmlformats.org/officeDocument/2006/relationships" xmlns:p="http://schemas.openxmlformats.org/presentationml/2006/main">
  <p:tag name="KSO_WM_TEMPLATE_CATEGORY" val="basetag"/>
  <p:tag name="KSO_WM_TEMPLATE_INDEX" val="20163657"/>
</p:tagLst>
</file>

<file path=ppt/tags/tag11.xml><?xml version="1.0" encoding="utf-8"?>
<p:tagLst xmlns:a="http://schemas.openxmlformats.org/drawingml/2006/main" xmlns:r="http://schemas.openxmlformats.org/officeDocument/2006/relationships" xmlns:p="http://schemas.openxmlformats.org/presentationml/2006/main">
  <p:tag name="KSO_WM_TEMPLATE_CATEGORY" val="basetag"/>
  <p:tag name="KSO_WM_TEMPLATE_INDEX" val="20163657"/>
</p:tagLst>
</file>

<file path=ppt/tags/tag12.xml><?xml version="1.0" encoding="utf-8"?>
<p:tagLst xmlns:a="http://schemas.openxmlformats.org/drawingml/2006/main" xmlns:r="http://schemas.openxmlformats.org/officeDocument/2006/relationships" xmlns:p="http://schemas.openxmlformats.org/presentationml/2006/main">
  <p:tag name="KSO_WM_TEMPLATE_CATEGORY" val="basetag"/>
  <p:tag name="KSO_WM_TEMPLATE_INDEX" val="20163657"/>
</p:tagLst>
</file>

<file path=ppt/tags/tag13.xml><?xml version="1.0" encoding="utf-8"?>
<p:tagLst xmlns:a="http://schemas.openxmlformats.org/drawingml/2006/main" xmlns:r="http://schemas.openxmlformats.org/officeDocument/2006/relationships" xmlns:p="http://schemas.openxmlformats.org/presentationml/2006/main">
  <p:tag name="KSO_WM_TEMPLATE_CATEGORY" val="basetag"/>
  <p:tag name="KSO_WM_TEMPLATE_INDEX" val="20163657"/>
</p:tagLst>
</file>

<file path=ppt/tags/tag2.xml><?xml version="1.0" encoding="utf-8"?>
<p:tagLst xmlns:a="http://schemas.openxmlformats.org/drawingml/2006/main" xmlns:r="http://schemas.openxmlformats.org/officeDocument/2006/relationships" xmlns:p="http://schemas.openxmlformats.org/presentationml/2006/main">
  <p:tag name="KSO_WM_TEMPLATE_CATEGORY" val="basetag"/>
  <p:tag name="KSO_WM_TEMPLATE_INDEX" val="20163657"/>
</p:tagLst>
</file>

<file path=ppt/tags/tag3.xml><?xml version="1.0" encoding="utf-8"?>
<p:tagLst xmlns:a="http://schemas.openxmlformats.org/drawingml/2006/main" xmlns:r="http://schemas.openxmlformats.org/officeDocument/2006/relationships" xmlns:p="http://schemas.openxmlformats.org/presentationml/2006/main">
  <p:tag name="KSO_WM_TEMPLATE_CATEGORY" val="basetag"/>
  <p:tag name="KSO_WM_TEMPLATE_INDEX" val="20163657"/>
</p:tagLst>
</file>

<file path=ppt/tags/tag4.xml><?xml version="1.0" encoding="utf-8"?>
<p:tagLst xmlns:a="http://schemas.openxmlformats.org/drawingml/2006/main" xmlns:r="http://schemas.openxmlformats.org/officeDocument/2006/relationships" xmlns:p="http://schemas.openxmlformats.org/presentationml/2006/main">
  <p:tag name="KSO_WM_TEMPLATE_CATEGORY" val="basetag"/>
  <p:tag name="KSO_WM_TEMPLATE_INDEX" val="20163657"/>
</p:tagLst>
</file>

<file path=ppt/tags/tag5.xml><?xml version="1.0" encoding="utf-8"?>
<p:tagLst xmlns:a="http://schemas.openxmlformats.org/drawingml/2006/main" xmlns:r="http://schemas.openxmlformats.org/officeDocument/2006/relationships" xmlns:p="http://schemas.openxmlformats.org/presentationml/2006/main">
  <p:tag name="KSO_WM_TEMPLATE_CATEGORY" val="basetag"/>
  <p:tag name="KSO_WM_TEMPLATE_INDEX" val="20163657"/>
</p:tagLst>
</file>

<file path=ppt/tags/tag6.xml><?xml version="1.0" encoding="utf-8"?>
<p:tagLst xmlns:a="http://schemas.openxmlformats.org/drawingml/2006/main" xmlns:r="http://schemas.openxmlformats.org/officeDocument/2006/relationships" xmlns:p="http://schemas.openxmlformats.org/presentationml/2006/main">
  <p:tag name="KSO_WM_TEMPLATE_CATEGORY" val="basetag"/>
  <p:tag name="KSO_WM_TEMPLATE_INDEX" val="20163657"/>
</p:tagLst>
</file>

<file path=ppt/tags/tag7.xml><?xml version="1.0" encoding="utf-8"?>
<p:tagLst xmlns:a="http://schemas.openxmlformats.org/drawingml/2006/main" xmlns:r="http://schemas.openxmlformats.org/officeDocument/2006/relationships" xmlns:p="http://schemas.openxmlformats.org/presentationml/2006/main">
  <p:tag name="KSO_WM_TEMPLATE_CATEGORY" val="basetag"/>
  <p:tag name="KSO_WM_TEMPLATE_INDEX" val="20163657"/>
</p:tagLst>
</file>

<file path=ppt/tags/tag8.xml><?xml version="1.0" encoding="utf-8"?>
<p:tagLst xmlns:a="http://schemas.openxmlformats.org/drawingml/2006/main" xmlns:r="http://schemas.openxmlformats.org/officeDocument/2006/relationships" xmlns:p="http://schemas.openxmlformats.org/presentationml/2006/main">
  <p:tag name="KSO_WM_TEMPLATE_CATEGORY" val="basetag"/>
  <p:tag name="KSO_WM_TEMPLATE_INDEX" val="20163657"/>
</p:tagLst>
</file>

<file path=ppt/tags/tag9.xml><?xml version="1.0" encoding="utf-8"?>
<p:tagLst xmlns:a="http://schemas.openxmlformats.org/drawingml/2006/main" xmlns:r="http://schemas.openxmlformats.org/officeDocument/2006/relationships" xmlns:p="http://schemas.openxmlformats.org/presentationml/2006/main">
  <p:tag name="KSO_WM_TEMPLATE_CATEGORY" val="basetag"/>
  <p:tag name="KSO_WM_TEMPLATE_INDEX" val="20163657"/>
</p:tagLst>
</file>

<file path=ppt/theme/theme1.xml><?xml version="1.0" encoding="utf-8"?>
<a:theme xmlns:a="http://schemas.openxmlformats.org/drawingml/2006/main" name="蓝调晶格">
  <a:themeElements>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fontScheme name="">
      <a:majorFont>
        <a:latin typeface="Arial"/>
        <a:ea typeface="黑体"/>
        <a:cs typeface=""/>
      </a:majorFont>
      <a:minorFont>
        <a:latin typeface="Arial"/>
        <a:ea typeface="黑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647</Words>
  <Application>WPS 演示</Application>
  <PresentationFormat>自定义</PresentationFormat>
  <Paragraphs>130</Paragraphs>
  <Slides>13</Slides>
  <Notes>0</Notes>
  <HiddenSlides>0</HiddenSlides>
  <MMClips>0</MMClips>
  <ScaleCrop>false</ScaleCrop>
  <HeadingPairs>
    <vt:vector size="4" baseType="variant">
      <vt:variant>
        <vt:lpstr>主题</vt:lpstr>
      </vt:variant>
      <vt:variant>
        <vt:i4>1</vt:i4>
      </vt:variant>
      <vt:variant>
        <vt:lpstr>幻灯片标题</vt:lpstr>
      </vt:variant>
      <vt:variant>
        <vt:i4>13</vt:i4>
      </vt:variant>
    </vt:vector>
  </HeadingPairs>
  <TitlesOfParts>
    <vt:vector size="14" baseType="lpstr">
      <vt:lpstr>蓝调晶格</vt:lpstr>
      <vt:lpstr>医患纠纷的预防与处理</vt:lpstr>
      <vt:lpstr>目录</vt:lpstr>
      <vt:lpstr>一、医患纠纷的概念</vt:lpstr>
      <vt:lpstr>二、医患纠纷的防范</vt:lpstr>
      <vt:lpstr>二、医患纠纷的防范</vt:lpstr>
      <vt:lpstr>二、医患纠纷的防范</vt:lpstr>
      <vt:lpstr>三、医患纠纷的处理 </vt:lpstr>
      <vt:lpstr>三、医患纠纷的处理 </vt:lpstr>
      <vt:lpstr>三、医患纠纷的处理 </vt:lpstr>
      <vt:lpstr>四、医患纠纷的系统化解决方案</vt:lpstr>
      <vt:lpstr>四、医患纠纷的系统化解决方案</vt:lpstr>
      <vt:lpstr>总结</vt:lpstr>
      <vt:lpstr>谢谢聆听，欢迎批评指正</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医患纠纷的预防与处理</dc:title>
  <dc:creator>wangweijia</dc:creator>
  <cp:lastModifiedBy>lenovo</cp:lastModifiedBy>
  <cp:revision>4</cp:revision>
  <dcterms:created xsi:type="dcterms:W3CDTF">2015-05-05T08:02:00Z</dcterms:created>
  <dcterms:modified xsi:type="dcterms:W3CDTF">2018-08-15T04:03:58Z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2052-10.1.0.7245</vt:lpwstr>
  </property>
</Properties>
</file>