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7" r:id="rId6"/>
    <p:sldId id="261" r:id="rId7"/>
    <p:sldId id="260" r:id="rId8"/>
    <p:sldId id="268" r:id="rId9"/>
    <p:sldId id="269" r:id="rId10"/>
    <p:sldId id="262" r:id="rId11"/>
    <p:sldId id="270" r:id="rId12"/>
    <p:sldId id="263" r:id="rId13"/>
    <p:sldId id="264"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0" d="100"/>
          <a:sy n="70" d="100"/>
        </p:scale>
        <p:origin x="-70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2018/8/15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a:stretch>
            <a:fillRect b="-69"/>
          </a:stretch>
        </a:blipFill>
        <a:effectLst/>
      </p:bgPr>
    </p:bg>
    <p:spTree>
      <p:nvGrpSpPr>
        <p:cNvPr id="1" name=""/>
        <p:cNvGrpSpPr/>
        <p:nvPr/>
      </p:nvGrpSpPr>
      <p:grpSpPr>
        <a:xfrm>
          <a:off x="0" y="0"/>
          <a:ext cx="0" cy="0"/>
          <a:chOff x="0" y="0"/>
          <a:chExt cx="0" cy="0"/>
        </a:xfrm>
      </p:grpSpPr>
      <p:pic>
        <p:nvPicPr>
          <p:cNvPr id="2050" name="图片 2049" descr="1副本"/>
          <p:cNvPicPr>
            <a:picLocks noChangeAspect="1"/>
          </p:cNvPicPr>
          <p:nvPr/>
        </p:nvPicPr>
        <p:blipFill>
          <a:blip r:embed="rId3"/>
          <a:stretch>
            <a:fillRect/>
          </a:stretch>
        </p:blipFill>
        <p:spPr>
          <a:xfrm>
            <a:off x="0" y="0"/>
            <a:ext cx="12192000" cy="6858000"/>
          </a:xfrm>
          <a:prstGeom prst="rect">
            <a:avLst/>
          </a:prstGeom>
          <a:noFill/>
          <a:ln w="9525">
            <a:noFill/>
          </a:ln>
        </p:spPr>
      </p:pic>
      <p:sp>
        <p:nvSpPr>
          <p:cNvPr id="2051" name="标题 2050"/>
          <p:cNvSpPr>
            <a:spLocks noGrp="1"/>
          </p:cNvSpPr>
          <p:nvPr>
            <p:ph type="ctrTitle"/>
          </p:nvPr>
        </p:nvSpPr>
        <p:spPr>
          <a:xfrm>
            <a:off x="3024717" y="3286125"/>
            <a:ext cx="8636000" cy="1038225"/>
          </a:xfrm>
          <a:prstGeom prst="rect">
            <a:avLst/>
          </a:prstGeom>
          <a:noFill/>
          <a:ln w="9525">
            <a:noFill/>
          </a:ln>
        </p:spPr>
        <p:txBody>
          <a:bodyPr anchor="ctr"/>
          <a:lstStyle>
            <a:lvl1pPr lvl="0">
              <a:defRPr/>
            </a:lvl1pPr>
          </a:lstStyle>
          <a:p>
            <a:pPr lvl="0"/>
            <a:r>
              <a:rPr lang="zh-CN" altLang="en-US"/>
              <a:t>单击此处编辑母版标题样式</a:t>
            </a:r>
          </a:p>
        </p:txBody>
      </p:sp>
      <p:sp>
        <p:nvSpPr>
          <p:cNvPr id="2052" name="副标题 2051"/>
          <p:cNvSpPr>
            <a:spLocks noGrp="1"/>
          </p:cNvSpPr>
          <p:nvPr>
            <p:ph type="subTitle" idx="1"/>
          </p:nvPr>
        </p:nvSpPr>
        <p:spPr>
          <a:xfrm>
            <a:off x="3024717" y="4365625"/>
            <a:ext cx="8534400" cy="766763"/>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lstStyle>
            <a:lvl1pPr>
              <a:defRPr sz="1400"/>
            </a:lvl1pPr>
          </a:lstStyle>
          <a:p>
            <a:pPr>
              <a:defRPr/>
            </a:pPr>
            <a:fld id="{9D6EA979-5968-4516-8545-132BB37CF2DA}" type="datetimeFigureOut">
              <a:rPr lang="zh-CN" altLang="en-US"/>
              <a:pPr>
                <a:defRPr/>
              </a:pPr>
              <a:t>2018/8/15</a:t>
            </a:fld>
            <a:endParaRPr lang="zh-CN" altLang="en-US"/>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pPr>
              <a:defRPr/>
            </a:pPr>
            <a:endParaRPr lang="zh-CN" altLang="en-US"/>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lstStyle>
            <a:lvl1pPr algn="r">
              <a:defRPr sz="1400"/>
            </a:lvl1pPr>
          </a:lstStyle>
          <a:p>
            <a:pPr>
              <a:defRPr/>
            </a:pPr>
            <a:fld id="{71146D78-D812-4F5C-95A4-F49427E96D4E}" type="slidenum">
              <a:rPr lang="zh-CN" altLang="en-US"/>
              <a:pPr>
                <a:defRPr/>
              </a:pPr>
              <a:t>‹#›</a:t>
            </a:fld>
            <a:endParaRPr lang="zh-CN" altLang="en-US"/>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3"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39DD9E40-C934-4EB6-A603-1214DD60A33B}" type="datetimeFigureOut">
              <a:rPr lang="zh-CN" altLang="en-US"/>
              <a:pPr>
                <a:defRPr/>
              </a:pPr>
              <a:t>2018/8/15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2F1797B-649B-4EED-9777-5398D2D5795D}" type="slidenum">
              <a:rPr lang="zh-CN" altLang="en-US"/>
              <a:pPr>
                <a:defRPr/>
              </a:pPr>
              <a:t>‹#›</a:t>
            </a:fld>
            <a:endParaRPr lang="zh-CN" altLang="en-US"/>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9006F848-5A7E-437A-894A-88EF2324E3EB}" type="datetimeFigureOut">
              <a:rPr lang="zh-CN" altLang="en-US"/>
              <a:pPr>
                <a:defRPr/>
              </a:pPr>
              <a:t>2018/8/15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7265AF-4FA0-4D4B-A2D8-F14F00B88FB2}" type="slidenum">
              <a:rPr lang="zh-CN" altLang="en-US"/>
              <a:pPr>
                <a:defRPr/>
              </a:pPr>
              <a:t>‹#›</a:t>
            </a:fld>
            <a:endParaRPr lang="zh-CN" altLang="en-US"/>
          </a:p>
        </p:txBody>
      </p:sp>
    </p:spTree>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B03BE433-C514-4232-BC77-99AC47F38674}" type="datetimeFigureOut">
              <a:rPr lang="zh-CN" altLang="en-US"/>
              <a:pPr>
                <a:defRPr/>
              </a:pPr>
              <a:t>2018/8/15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0DB36F1-2FCF-4971-A027-200935BA4C47}" type="slidenum">
              <a:rPr lang="zh-CN" altLang="en-US"/>
              <a:pPr>
                <a:defRPr/>
              </a:pPr>
              <a:t>‹#›</a:t>
            </a:fld>
            <a:endParaRPr lang="zh-CN" altLang="en-US"/>
          </a:p>
        </p:txBody>
      </p:sp>
    </p:spTree>
  </p:cSld>
  <p:clrMapOvr>
    <a:masterClrMapping/>
  </p:clrMapOvr>
  <p:transition>
    <p:fad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B9F497C6-9C50-4203-BE70-7598829247FF}" type="datetimeFigureOut">
              <a:rPr lang="zh-CN" altLang="en-US"/>
              <a:pPr>
                <a:defRPr/>
              </a:pPr>
              <a:t>2018/8/15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B8D75D58-B5FE-4662-BDDC-503956CEFBA1}" type="slidenum">
              <a:rPr lang="zh-CN" altLang="en-US"/>
              <a:pPr>
                <a:defRPr/>
              </a:pPr>
              <a:t>‹#›</a:t>
            </a:fld>
            <a:endParaRPr lang="zh-CN" altLang="en-US"/>
          </a:p>
        </p:txBody>
      </p:sp>
    </p:spTree>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A216634F-CDDC-417F-B4B8-EC8C147CB7B3}" type="datetimeFigureOut">
              <a:rPr lang="zh-CN" altLang="en-US"/>
              <a:pPr>
                <a:defRPr/>
              </a:pPr>
              <a:t>2018/8/15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775A761A-AD34-41EB-9E35-45197E29013B}" type="slidenum">
              <a:rPr lang="zh-CN" altLang="en-US"/>
              <a:pPr>
                <a:defRPr/>
              </a:pPr>
              <a:t>‹#›</a:t>
            </a:fld>
            <a:endParaRPr lang="zh-CN" altLang="en-US"/>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D2CBF78E-29BB-4951-B58D-1C4ABF225EF1}" type="datetimeFigureOut">
              <a:rPr lang="zh-CN" altLang="en-US"/>
              <a:pPr>
                <a:defRPr/>
              </a:pPr>
              <a:t>2018/8/15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ABCDD805-667A-4022-98AC-8605FB6C3E58}" type="slidenum">
              <a:rPr lang="zh-CN" altLang="en-US"/>
              <a:pPr>
                <a:defRPr/>
              </a:pPr>
              <a:t>‹#›</a:t>
            </a:fld>
            <a:endParaRPr lang="zh-CN" altLang="en-US"/>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pPr lvl="0"/>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8E098F7E-A3B5-4BD2-A19A-35C1CCA57962}" type="datetimeFigureOut">
              <a:rPr lang="zh-CN" altLang="en-US"/>
              <a:pPr>
                <a:defRPr/>
              </a:pPr>
              <a:t>2018/8/15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E56E1941-CA83-4DE6-8B11-4875C8EEFC67}" type="slidenum">
              <a:rPr lang="zh-CN" altLang="en-US"/>
              <a:pPr>
                <a:defRPr/>
              </a:pPr>
              <a:t>‹#›</a:t>
            </a:fld>
            <a:endParaRPr lang="zh-CN" altLang="en-US"/>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b="-69"/>
          </a:stretch>
        </a:blipFill>
        <a:effectLst/>
      </p:bgPr>
    </p:bg>
    <p:spTree>
      <p:nvGrpSpPr>
        <p:cNvPr id="1" name=""/>
        <p:cNvGrpSpPr/>
        <p:nvPr/>
      </p:nvGrpSpPr>
      <p:grpSpPr>
        <a:xfrm>
          <a:off x="0" y="0"/>
          <a:ext cx="0" cy="0"/>
          <a:chOff x="0" y="0"/>
          <a:chExt cx="0" cy="0"/>
        </a:xfrm>
      </p:grpSpPr>
      <p:pic>
        <p:nvPicPr>
          <p:cNvPr id="1026" name="图片 1025" descr="1-1副本"/>
          <p:cNvPicPr>
            <a:picLocks noChangeAspect="1"/>
          </p:cNvPicPr>
          <p:nvPr/>
        </p:nvPicPr>
        <p:blipFill>
          <a:blip r:embed="rId14"/>
          <a:stretch>
            <a:fillRect/>
          </a:stretch>
        </p:blipFill>
        <p:spPr>
          <a:xfrm>
            <a:off x="0" y="0"/>
            <a:ext cx="12192000" cy="6858000"/>
          </a:xfrm>
          <a:prstGeom prst="rect">
            <a:avLst/>
          </a:prstGeom>
          <a:noFill/>
          <a:ln w="9525">
            <a:noFill/>
          </a:ln>
        </p:spPr>
      </p:pic>
      <p:sp>
        <p:nvSpPr>
          <p:cNvPr id="1027" name="标题 1026"/>
          <p:cNvSpPr>
            <a:spLocks noGrp="1"/>
          </p:cNvSpPr>
          <p:nvPr>
            <p:ph type="title"/>
          </p:nvPr>
        </p:nvSpPr>
        <p:spPr>
          <a:xfrm>
            <a:off x="609600" y="274638"/>
            <a:ext cx="10972800" cy="1143000"/>
          </a:xfrm>
          <a:prstGeom prst="rect">
            <a:avLst/>
          </a:prstGeom>
          <a:noFill/>
          <a:ln w="9525">
            <a:noFill/>
          </a:ln>
        </p:spPr>
        <p:txBody>
          <a:bodyPr anchor="ctr"/>
          <a:lstStyle/>
          <a:p>
            <a:pPr lvl="0"/>
            <a:r>
              <a:rPr lang="zh-CN" altLang="en-US"/>
              <a:t>单击此处编辑母版标题样式</a:t>
            </a:r>
          </a:p>
        </p:txBody>
      </p:sp>
      <p:sp>
        <p:nvSpPr>
          <p:cNvPr id="1028" name="文本占位符 1027"/>
          <p:cNvSpPr>
            <a:spLocks noGrp="1"/>
          </p:cNvSpPr>
          <p:nvPr>
            <p:ph type="body" idx="1"/>
          </p:nvPr>
        </p:nvSpPr>
        <p:spPr>
          <a:xfrm>
            <a:off x="609600" y="1600200"/>
            <a:ext cx="109728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9" name="日期占位符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a:defRPr/>
            </a:pPr>
            <a:fld id="{82ED044A-4ED6-4B39-857B-1DA3725A5FC0}" type="datetimeFigureOut">
              <a:rPr lang="zh-CN" altLang="en-US"/>
              <a:pPr>
                <a:defRPr/>
              </a:pPr>
              <a:t>2018/8/15</a:t>
            </a:fld>
            <a:endParaRPr lang="zh-CN" altLang="en-US"/>
          </a:p>
        </p:txBody>
      </p:sp>
      <p:sp>
        <p:nvSpPr>
          <p:cNvPr id="1030" name="页脚占位符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a:defRPr/>
            </a:pPr>
            <a:endParaRPr lang="zh-CN" altLang="en-US"/>
          </a:p>
        </p:txBody>
      </p:sp>
      <p:sp>
        <p:nvSpPr>
          <p:cNvPr id="1031" name="灯片编号占位符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a:defRPr/>
            </a:pPr>
            <a:fld id="{069C370E-004D-4F29-9E19-8C6AB6407C5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97100" y="1765300"/>
            <a:ext cx="9034780" cy="2559050"/>
          </a:xfrm>
        </p:spPr>
        <p:txBody>
          <a:bodyPr/>
          <a:lstStyle/>
          <a:p>
            <a:r>
              <a:rPr lang="zh-CN" altLang="en-US"/>
              <a:t>医患纠纷的预防与处理</a:t>
            </a:r>
          </a:p>
        </p:txBody>
      </p:sp>
      <p:sp>
        <p:nvSpPr>
          <p:cNvPr id="3" name="副标题 2"/>
          <p:cNvSpPr>
            <a:spLocks noGrp="1"/>
          </p:cNvSpPr>
          <p:nvPr>
            <p:ph type="subTitle" idx="1"/>
          </p:nvPr>
        </p:nvSpPr>
        <p:spPr>
          <a:xfrm>
            <a:off x="3024505" y="4365625"/>
            <a:ext cx="7441565" cy="1318260"/>
          </a:xfrm>
        </p:spPr>
        <p:txBody>
          <a:bodyPr/>
          <a:lstStyle/>
          <a:p>
            <a:r>
              <a:rPr lang="zh-CN" altLang="en-US"/>
              <a:t>王维嘉</a:t>
            </a:r>
          </a:p>
          <a:p>
            <a:endParaRPr lang="zh-CN" altLang="en-US"/>
          </a:p>
          <a:p>
            <a:r>
              <a:rPr lang="en-US" altLang="zh-CN"/>
              <a:t>2018</a:t>
            </a:r>
            <a:r>
              <a:rPr lang="zh-CN" altLang="en-US"/>
              <a:t>年</a:t>
            </a:r>
            <a:r>
              <a:rPr lang="en-US" altLang="zh-CN"/>
              <a:t>8</a:t>
            </a:r>
            <a:r>
              <a:rPr lang="zh-CN" altLang="en-US"/>
              <a:t>月</a:t>
            </a:r>
            <a:r>
              <a:rPr lang="en-US" altLang="zh-CN"/>
              <a:t>15</a:t>
            </a:r>
            <a:r>
              <a:rPr lang="zh-CN" altLang="en-US"/>
              <a:t>日   呼和浩特</a:t>
            </a:r>
          </a:p>
        </p:txBody>
      </p:sp>
      <p:sp>
        <p:nvSpPr>
          <p:cNvPr id="4" name="日期占位符 3"/>
          <p:cNvSpPr>
            <a:spLocks noGrp="1"/>
          </p:cNvSpPr>
          <p:nvPr>
            <p:ph type="dt" sz="half" idx="2"/>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4"/>
          </p:nvPr>
        </p:nvSpPr>
        <p:spPr/>
        <p:txBody>
          <a:bodyPr/>
          <a:lstStyle/>
          <a:p>
            <a:fld id="{565CE74E-AB26-4998-AD42-012C4C1AD076}" type="slidenum">
              <a:rPr lang="zh-CN" altLang="en-US" smtClean="0"/>
              <a:pPr/>
              <a:t>1</a:t>
            </a:fld>
            <a:endParaRPr lang="zh-CN" altLang="en-US"/>
          </a:p>
        </p:txBody>
      </p:sp>
      <p:sp>
        <p:nvSpPr>
          <p:cNvPr id="6" name="页脚占位符 5"/>
          <p:cNvSpPr>
            <a:spLocks noGrp="1"/>
          </p:cNvSpPr>
          <p:nvPr>
            <p:ph type="ftr" sz="quarter" idx="3"/>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3595" y="335915"/>
            <a:ext cx="8931275" cy="1143000"/>
          </a:xfrm>
        </p:spPr>
        <p:txBody>
          <a:bodyPr/>
          <a:lstStyle/>
          <a:p>
            <a:r>
              <a:rPr lang="zh-CN" altLang="en-US">
                <a:sym typeface="+mn-ea"/>
              </a:rPr>
              <a:t>四、医患纠纷的系统化解决方案</a:t>
            </a:r>
            <a:endParaRPr lang="zh-CN" altLang="en-US"/>
          </a:p>
        </p:txBody>
      </p:sp>
      <p:sp>
        <p:nvSpPr>
          <p:cNvPr id="3" name="内容占位符 2"/>
          <p:cNvSpPr>
            <a:spLocks noGrp="1"/>
          </p:cNvSpPr>
          <p:nvPr>
            <p:ph idx="1"/>
          </p:nvPr>
        </p:nvSpPr>
        <p:spPr>
          <a:xfrm>
            <a:off x="1426845" y="1600200"/>
            <a:ext cx="8817610" cy="4526280"/>
          </a:xfrm>
        </p:spPr>
        <p:txBody>
          <a:bodyPr/>
          <a:lstStyle/>
          <a:p>
            <a:r>
              <a:rPr lang="zh-CN" altLang="en-US"/>
              <a:t>（一）、概念：医疗机构全方位风险管理</a:t>
            </a:r>
          </a:p>
          <a:p>
            <a:endParaRPr lang="zh-CN" altLang="en-US"/>
          </a:p>
          <a:p>
            <a:pPr marL="0" indent="0">
              <a:buNone/>
            </a:pPr>
            <a:r>
              <a:rPr lang="zh-CN" altLang="en-US"/>
              <a:t>        以医疗风险管理为主，人力资源管理和经济合同管理为辅，通过</a:t>
            </a:r>
            <a:r>
              <a:rPr lang="zh-CN" altLang="en-US">
                <a:sym typeface="+mn-ea"/>
              </a:rPr>
              <a:t>专业化法律服务贯穿始终，引入多种方式分散与化解医患纠纷，</a:t>
            </a:r>
            <a:r>
              <a:rPr lang="zh-CN" altLang="en-US"/>
              <a:t>全方位管控医疗机构风险的管理方案。</a:t>
            </a:r>
          </a:p>
          <a:p>
            <a:pPr marL="0" indent="0">
              <a:buNone/>
            </a:pPr>
            <a:r>
              <a:rPr lang="zh-CN" altLang="en-US"/>
              <a:t>  </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10</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955"/>
            <a:ext cx="9145905" cy="1143000"/>
          </a:xfrm>
        </p:spPr>
        <p:txBody>
          <a:bodyPr/>
          <a:lstStyle/>
          <a:p>
            <a:r>
              <a:rPr lang="zh-CN" altLang="en-US">
                <a:sym typeface="+mn-ea"/>
              </a:rPr>
              <a:t>四、医患纠纷的系统化解决方案</a:t>
            </a:r>
            <a:endParaRPr lang="zh-CN" altLang="en-US"/>
          </a:p>
        </p:txBody>
      </p:sp>
      <p:sp>
        <p:nvSpPr>
          <p:cNvPr id="3" name="内容占位符 2"/>
          <p:cNvSpPr>
            <a:spLocks noGrp="1"/>
          </p:cNvSpPr>
          <p:nvPr>
            <p:ph idx="1"/>
          </p:nvPr>
        </p:nvSpPr>
        <p:spPr>
          <a:xfrm>
            <a:off x="1405890" y="1600200"/>
            <a:ext cx="9298940" cy="4526280"/>
          </a:xfrm>
        </p:spPr>
        <p:txBody>
          <a:bodyPr/>
          <a:lstStyle/>
          <a:p>
            <a:pPr marL="0" indent="0">
              <a:buNone/>
            </a:pPr>
            <a:r>
              <a:rPr lang="zh-CN" altLang="en-US"/>
              <a:t>   （二）、三段式的分层管控医疗纠纷</a:t>
            </a:r>
          </a:p>
          <a:p>
            <a:pPr marL="0" indent="0">
              <a:buNone/>
            </a:pPr>
            <a:endParaRPr lang="zh-CN" altLang="en-US"/>
          </a:p>
          <a:p>
            <a:pPr marL="0" indent="0">
              <a:buNone/>
            </a:pPr>
            <a:r>
              <a:rPr lang="zh-CN" altLang="en-US"/>
              <a:t>         </a:t>
            </a:r>
            <a:r>
              <a:rPr lang="en-US" altLang="zh-CN"/>
              <a:t>1</a:t>
            </a:r>
            <a:r>
              <a:rPr lang="zh-CN" altLang="en-US"/>
              <a:t>、</a:t>
            </a:r>
            <a:r>
              <a:rPr lang="zh-CN" altLang="en-US">
                <a:sym typeface="+mn-ea"/>
              </a:rPr>
              <a:t>加强医疗风险的前端管控</a:t>
            </a:r>
            <a:r>
              <a:rPr lang="en-US" altLang="zh-CN">
                <a:sym typeface="+mn-ea"/>
              </a:rPr>
              <a:t>------</a:t>
            </a:r>
            <a:r>
              <a:rPr lang="zh-CN" altLang="en-US">
                <a:sym typeface="+mn-ea"/>
              </a:rPr>
              <a:t>持续的培训、疏导</a:t>
            </a:r>
          </a:p>
          <a:p>
            <a:pPr marL="0" indent="0">
              <a:buNone/>
            </a:pPr>
            <a:endParaRPr lang="zh-CN" altLang="en-US"/>
          </a:p>
          <a:p>
            <a:pPr marL="0" indent="0">
              <a:buNone/>
            </a:pPr>
            <a:r>
              <a:rPr lang="en-US" altLang="zh-CN">
                <a:sym typeface="+mn-ea"/>
              </a:rPr>
              <a:t>         2</a:t>
            </a:r>
            <a:r>
              <a:rPr lang="zh-CN" altLang="en-US">
                <a:sym typeface="+mn-ea"/>
              </a:rPr>
              <a:t>、引入医疗风险的中段风险分散</a:t>
            </a:r>
            <a:r>
              <a:rPr lang="en-US" altLang="zh-CN">
                <a:sym typeface="+mn-ea"/>
              </a:rPr>
              <a:t>------</a:t>
            </a:r>
            <a:r>
              <a:rPr lang="zh-CN" altLang="en-US">
                <a:sym typeface="+mn-ea"/>
              </a:rPr>
              <a:t>责任险、意外险</a:t>
            </a:r>
          </a:p>
          <a:p>
            <a:pPr marL="0" indent="0">
              <a:buNone/>
            </a:pPr>
            <a:endParaRPr lang="zh-CN" altLang="en-US"/>
          </a:p>
          <a:p>
            <a:pPr marL="0" indent="0">
              <a:buNone/>
            </a:pPr>
            <a:r>
              <a:rPr lang="en-US" altLang="zh-CN">
                <a:sym typeface="+mn-ea"/>
              </a:rPr>
              <a:t>         3</a:t>
            </a:r>
            <a:r>
              <a:rPr lang="zh-CN" altLang="en-US">
                <a:sym typeface="+mn-ea"/>
              </a:rPr>
              <a:t>、强化医疗风险的后端处理</a:t>
            </a:r>
            <a:r>
              <a:rPr lang="en-US" altLang="zh-CN">
                <a:sym typeface="+mn-ea"/>
              </a:rPr>
              <a:t>-----</a:t>
            </a:r>
            <a:r>
              <a:rPr lang="zh-CN" altLang="en-US">
                <a:sym typeface="+mn-ea"/>
              </a:rPr>
              <a:t>调解、诉讼（仲裁）</a:t>
            </a:r>
            <a:endParaRPr lang="zh-CN" altLang="en-US"/>
          </a:p>
          <a:p>
            <a:pPr marL="0" indent="0">
              <a:buNone/>
            </a:pPr>
            <a:endParaRPr lang="zh-CN" altLang="en-US"/>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11</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60525" y="591185"/>
            <a:ext cx="8196580" cy="826770"/>
          </a:xfrm>
        </p:spPr>
        <p:txBody>
          <a:bodyPr/>
          <a:lstStyle/>
          <a:p>
            <a:r>
              <a:rPr lang="zh-CN" altLang="en-US"/>
              <a:t>总结</a:t>
            </a:r>
          </a:p>
        </p:txBody>
      </p:sp>
      <p:sp>
        <p:nvSpPr>
          <p:cNvPr id="3" name="内容占位符 2"/>
          <p:cNvSpPr>
            <a:spLocks noGrp="1"/>
          </p:cNvSpPr>
          <p:nvPr>
            <p:ph idx="1"/>
          </p:nvPr>
        </p:nvSpPr>
        <p:spPr>
          <a:xfrm>
            <a:off x="2304415" y="2018665"/>
            <a:ext cx="7144385" cy="3055620"/>
          </a:xfrm>
        </p:spPr>
        <p:txBody>
          <a:bodyPr/>
          <a:lstStyle/>
          <a:p>
            <a:r>
              <a:rPr lang="en-US" altLang="zh-CN"/>
              <a:t> 1</a:t>
            </a:r>
            <a:r>
              <a:rPr lang="zh-CN" altLang="en-US"/>
              <a:t>、医患纠纷的预防与处理，需要提高医疗机构的管理水平、提高一线医护人员的能力，需要依法处理，需要全方位的风险管控！</a:t>
            </a:r>
          </a:p>
          <a:p>
            <a:endParaRPr lang="zh-CN" altLang="en-US"/>
          </a:p>
          <a:p>
            <a:r>
              <a:rPr lang="en-US" altLang="zh-CN"/>
              <a:t>2</a:t>
            </a:r>
            <a:r>
              <a:rPr lang="zh-CN" altLang="en-US"/>
              <a:t>、医疗机构全面风险管控</a:t>
            </a:r>
            <a:r>
              <a:rPr lang="en-US" altLang="zh-CN"/>
              <a:t>------</a:t>
            </a:r>
            <a:r>
              <a:rPr lang="zh-CN" altLang="en-US"/>
              <a:t>法律人的创新！</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12</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955"/>
            <a:ext cx="9747885" cy="1143000"/>
          </a:xfrm>
        </p:spPr>
        <p:txBody>
          <a:bodyPr/>
          <a:lstStyle/>
          <a:p>
            <a:r>
              <a:rPr lang="zh-CN" altLang="en-US"/>
              <a:t>谢谢聆听，欢迎批评指正</a:t>
            </a:r>
          </a:p>
        </p:txBody>
      </p:sp>
      <p:sp>
        <p:nvSpPr>
          <p:cNvPr id="3" name="内容占位符 2"/>
          <p:cNvSpPr>
            <a:spLocks noGrp="1"/>
          </p:cNvSpPr>
          <p:nvPr>
            <p:ph idx="1"/>
          </p:nvPr>
        </p:nvSpPr>
        <p:spPr>
          <a:xfrm>
            <a:off x="1804035" y="1600200"/>
            <a:ext cx="8553450" cy="4526280"/>
          </a:xfrm>
        </p:spPr>
        <p:txBody>
          <a:bodyPr/>
          <a:lstStyle/>
          <a:p>
            <a:r>
              <a:rPr lang="zh-CN" altLang="en-US"/>
              <a:t>王维嘉律师        </a:t>
            </a:r>
            <a:r>
              <a:rPr lang="en-US" altLang="zh-CN"/>
              <a:t>13905313809@163.com</a:t>
            </a:r>
          </a:p>
          <a:p>
            <a:endParaRPr lang="zh-CN" altLang="en-US"/>
          </a:p>
          <a:p>
            <a:r>
              <a:rPr lang="zh-CN" altLang="en-US"/>
              <a:t>联合国教科文组织生命伦理教育推进理事会中国成员单位协调中心副主席兼秘书长</a:t>
            </a:r>
          </a:p>
          <a:p>
            <a:r>
              <a:rPr lang="zh-CN" altLang="en-US"/>
              <a:t>中国卫生法学会法律事务中心 主任</a:t>
            </a:r>
          </a:p>
          <a:p>
            <a:r>
              <a:rPr lang="zh-CN" altLang="en-US"/>
              <a:t>中国国际经济贸易仲裁委员会  仲裁员</a:t>
            </a:r>
          </a:p>
          <a:p>
            <a:r>
              <a:rPr lang="zh-CN" altLang="en-US"/>
              <a:t>中国国际商会调解中心         调解员</a:t>
            </a:r>
          </a:p>
          <a:p>
            <a:r>
              <a:rPr lang="zh-CN" altLang="en-US"/>
              <a:t>中华全国调解员协会医疗纠纷专业委员会 委员</a:t>
            </a:r>
          </a:p>
          <a:p>
            <a:r>
              <a:rPr lang="zh-CN" altLang="en-US"/>
              <a:t>英国皇家特许仲裁员协会      会员</a:t>
            </a:r>
          </a:p>
          <a:p>
            <a:r>
              <a:rPr lang="zh-CN" altLang="en-US"/>
              <a:t>北京卫生法学会副秘书长、医疗纠纷调解中心主任</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13</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目录</a:t>
            </a:r>
          </a:p>
        </p:txBody>
      </p:sp>
      <p:sp>
        <p:nvSpPr>
          <p:cNvPr id="3" name="内容占位符 2"/>
          <p:cNvSpPr>
            <a:spLocks noGrp="1"/>
          </p:cNvSpPr>
          <p:nvPr>
            <p:ph idx="1"/>
          </p:nvPr>
        </p:nvSpPr>
        <p:spPr>
          <a:xfrm>
            <a:off x="2018030" y="1600200"/>
            <a:ext cx="9013825" cy="4526280"/>
          </a:xfrm>
        </p:spPr>
        <p:txBody>
          <a:bodyPr/>
          <a:lstStyle/>
          <a:p>
            <a:r>
              <a:rPr lang="zh-CN" altLang="en-US" sz="3200"/>
              <a:t>一、医患纠纷的概念</a:t>
            </a:r>
          </a:p>
          <a:p>
            <a:r>
              <a:rPr lang="zh-CN" altLang="en-US" sz="3200"/>
              <a:t>二、医患纠纷的防范</a:t>
            </a:r>
          </a:p>
          <a:p>
            <a:r>
              <a:rPr lang="zh-CN" altLang="en-US" sz="3200"/>
              <a:t>三、医患纠纷的处理</a:t>
            </a:r>
          </a:p>
          <a:p>
            <a:r>
              <a:rPr lang="zh-CN" altLang="en-US" sz="3200"/>
              <a:t>四、医患纠纷的系统化解决方案</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2</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一、医患纠纷的概念</a:t>
            </a:r>
            <a:endParaRPr lang="zh-CN" altLang="en-US"/>
          </a:p>
        </p:txBody>
      </p:sp>
      <p:sp>
        <p:nvSpPr>
          <p:cNvPr id="3" name="内容占位符 2"/>
          <p:cNvSpPr>
            <a:spLocks noGrp="1"/>
          </p:cNvSpPr>
          <p:nvPr>
            <p:ph idx="1"/>
          </p:nvPr>
        </p:nvSpPr>
        <p:spPr>
          <a:xfrm>
            <a:off x="1814830" y="1600200"/>
            <a:ext cx="8194675" cy="4526280"/>
          </a:xfrm>
        </p:spPr>
        <p:txBody>
          <a:bodyPr/>
          <a:lstStyle/>
          <a:p>
            <a:endParaRPr lang="zh-CN" altLang="en-US"/>
          </a:p>
          <a:p>
            <a:r>
              <a:rPr lang="en-US" altLang="zh-CN"/>
              <a:t>1</a:t>
            </a:r>
            <a:r>
              <a:rPr lang="zh-CN" altLang="en-US"/>
              <a:t>、基本定义范围</a:t>
            </a:r>
            <a:r>
              <a:rPr lang="en-US" altLang="zh-CN"/>
              <a:t>----------</a:t>
            </a:r>
            <a:r>
              <a:rPr lang="zh-CN" altLang="en-US"/>
              <a:t>医方与患方</a:t>
            </a:r>
          </a:p>
          <a:p>
            <a:pPr marL="0" indent="0">
              <a:buNone/>
            </a:pPr>
            <a:endParaRPr lang="zh-CN" altLang="en-US"/>
          </a:p>
          <a:p>
            <a:r>
              <a:rPr lang="en-US" altLang="zh-CN"/>
              <a:t>2</a:t>
            </a:r>
            <a:r>
              <a:rPr lang="zh-CN" altLang="en-US"/>
              <a:t>、需要区分的几个概念</a:t>
            </a:r>
          </a:p>
          <a:p>
            <a:pPr marL="0" indent="0">
              <a:buNone/>
            </a:pPr>
            <a:r>
              <a:rPr lang="zh-CN" altLang="en-US"/>
              <a:t>               （</a:t>
            </a:r>
            <a:r>
              <a:rPr lang="en-US" altLang="zh-CN"/>
              <a:t>1</a:t>
            </a:r>
            <a:r>
              <a:rPr lang="zh-CN" altLang="en-US"/>
              <a:t>）</a:t>
            </a:r>
            <a:r>
              <a:rPr lang="zh-CN" altLang="en-US">
                <a:sym typeface="+mn-ea"/>
              </a:rPr>
              <a:t>医疗事故与医患纠纷</a:t>
            </a:r>
            <a:endParaRPr lang="zh-CN" altLang="en-US"/>
          </a:p>
          <a:p>
            <a:pPr marL="0" indent="0">
              <a:buNone/>
            </a:pPr>
            <a:r>
              <a:rPr lang="zh-CN" altLang="en-US"/>
              <a:t>               （</a:t>
            </a:r>
            <a:r>
              <a:rPr lang="en-US" altLang="zh-CN"/>
              <a:t>2</a:t>
            </a:r>
            <a:r>
              <a:rPr lang="zh-CN" altLang="en-US"/>
              <a:t>）</a:t>
            </a:r>
            <a:r>
              <a:rPr lang="zh-CN" altLang="en-US">
                <a:sym typeface="+mn-ea"/>
              </a:rPr>
              <a:t>医疗纠纷与医患纠纷</a:t>
            </a:r>
            <a:endParaRPr lang="zh-CN" altLang="en-US"/>
          </a:p>
          <a:p>
            <a:pPr marL="0" indent="0">
              <a:buNone/>
            </a:pPr>
            <a:r>
              <a:rPr lang="zh-CN" altLang="en-US"/>
              <a:t>               （</a:t>
            </a:r>
            <a:r>
              <a:rPr lang="en-US" altLang="zh-CN"/>
              <a:t>3</a:t>
            </a:r>
            <a:r>
              <a:rPr lang="zh-CN" altLang="en-US"/>
              <a:t>）</a:t>
            </a:r>
            <a:r>
              <a:rPr lang="zh-CN" altLang="en-US">
                <a:sym typeface="+mn-ea"/>
              </a:rPr>
              <a:t>暴力犯罪与医患纠纷</a:t>
            </a:r>
          </a:p>
          <a:p>
            <a:pPr marL="0" indent="0">
              <a:buNone/>
            </a:pPr>
            <a:r>
              <a:rPr lang="zh-CN" altLang="en-US">
                <a:sym typeface="+mn-ea"/>
              </a:rPr>
              <a:t>               （</a:t>
            </a:r>
            <a:r>
              <a:rPr lang="en-US" altLang="zh-CN">
                <a:sym typeface="+mn-ea"/>
              </a:rPr>
              <a:t>4</a:t>
            </a:r>
            <a:r>
              <a:rPr lang="zh-CN" altLang="en-US">
                <a:sym typeface="+mn-ea"/>
              </a:rPr>
              <a:t>）犯罪行为与医患纠纷</a:t>
            </a:r>
          </a:p>
          <a:p>
            <a:pPr marL="0" indent="0">
              <a:buNone/>
            </a:pPr>
            <a:r>
              <a:rPr lang="zh-CN" altLang="en-US"/>
              <a:t>                 </a:t>
            </a:r>
          </a:p>
          <a:p>
            <a:endParaRPr lang="zh-CN" altLang="en-US"/>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3</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955"/>
            <a:ext cx="8890000" cy="1143000"/>
          </a:xfrm>
        </p:spPr>
        <p:txBody>
          <a:bodyPr/>
          <a:lstStyle/>
          <a:p>
            <a:r>
              <a:rPr lang="zh-CN" altLang="en-US">
                <a:sym typeface="+mn-ea"/>
              </a:rPr>
              <a:t>二、医患纠纷的防范</a:t>
            </a:r>
            <a:endParaRPr lang="zh-CN" altLang="en-US"/>
          </a:p>
        </p:txBody>
      </p:sp>
      <p:sp>
        <p:nvSpPr>
          <p:cNvPr id="3" name="内容占位符 2"/>
          <p:cNvSpPr>
            <a:spLocks noGrp="1"/>
          </p:cNvSpPr>
          <p:nvPr>
            <p:ph idx="1"/>
          </p:nvPr>
        </p:nvSpPr>
        <p:spPr>
          <a:xfrm>
            <a:off x="2192655" y="1600200"/>
            <a:ext cx="8234680" cy="4526280"/>
          </a:xfrm>
        </p:spPr>
        <p:txBody>
          <a:bodyPr>
            <a:normAutofit/>
          </a:bodyPr>
          <a:lstStyle/>
          <a:p>
            <a:pPr marL="0" indent="0">
              <a:buNone/>
            </a:pPr>
            <a:r>
              <a:rPr lang="zh-CN" altLang="en-US"/>
              <a:t>（一）提高管理水平</a:t>
            </a:r>
          </a:p>
          <a:p>
            <a:pPr marL="0" indent="0">
              <a:buNone/>
            </a:pPr>
            <a:endParaRPr lang="zh-CN" altLang="en-US"/>
          </a:p>
          <a:p>
            <a:r>
              <a:rPr lang="en-US" altLang="zh-CN"/>
              <a:t>1</a:t>
            </a:r>
            <a:r>
              <a:rPr lang="zh-CN" altLang="en-US"/>
              <a:t>、提高医院的行政管理水平</a:t>
            </a:r>
            <a:r>
              <a:rPr lang="en-US" altLang="zh-CN"/>
              <a:t>------</a:t>
            </a:r>
            <a:r>
              <a:rPr lang="zh-CN" altLang="en-US"/>
              <a:t>流程优化（阿宝）</a:t>
            </a:r>
          </a:p>
          <a:p>
            <a:endParaRPr lang="zh-CN" altLang="en-US"/>
          </a:p>
          <a:p>
            <a:r>
              <a:rPr lang="en-US" altLang="zh-CN"/>
              <a:t>2</a:t>
            </a:r>
            <a:r>
              <a:rPr lang="zh-CN" altLang="en-US"/>
              <a:t>、提高医院的业务管理水平</a:t>
            </a:r>
            <a:r>
              <a:rPr lang="en-US" altLang="zh-CN"/>
              <a:t>-----</a:t>
            </a:r>
            <a:r>
              <a:rPr lang="zh-CN" altLang="en-US"/>
              <a:t>持续改进（器械）</a:t>
            </a:r>
          </a:p>
          <a:p>
            <a:pPr marL="0" indent="0">
              <a:buNone/>
            </a:pPr>
            <a:endParaRPr lang="zh-CN" altLang="en-US"/>
          </a:p>
          <a:p>
            <a:r>
              <a:rPr lang="en-US" altLang="zh-CN"/>
              <a:t>3</a:t>
            </a:r>
            <a:r>
              <a:rPr lang="zh-CN" altLang="en-US"/>
              <a:t>、提高医院的后勤服务水平</a:t>
            </a:r>
            <a:r>
              <a:rPr lang="en-US" altLang="zh-CN"/>
              <a:t>-----</a:t>
            </a:r>
            <a:r>
              <a:rPr lang="zh-CN" altLang="en-US"/>
              <a:t>贴心服务（儿科坐便）</a:t>
            </a:r>
          </a:p>
          <a:p>
            <a:endParaRPr lang="en-US" altLang="zh-CN"/>
          </a:p>
          <a:p>
            <a:pPr marL="0" indent="0">
              <a:buNone/>
            </a:pPr>
            <a:endParaRPr lang="en-US" altLang="zh-CN"/>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4</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955"/>
            <a:ext cx="8971280" cy="1143000"/>
          </a:xfrm>
        </p:spPr>
        <p:txBody>
          <a:bodyPr/>
          <a:lstStyle/>
          <a:p>
            <a:r>
              <a:rPr lang="zh-CN" altLang="en-US">
                <a:sym typeface="+mn-ea"/>
              </a:rPr>
              <a:t>二、医患纠纷的防范</a:t>
            </a:r>
            <a:endParaRPr lang="zh-CN" altLang="en-US"/>
          </a:p>
        </p:txBody>
      </p:sp>
      <p:sp>
        <p:nvSpPr>
          <p:cNvPr id="3" name="内容占位符 2"/>
          <p:cNvSpPr>
            <a:spLocks noGrp="1"/>
          </p:cNvSpPr>
          <p:nvPr>
            <p:ph idx="1"/>
          </p:nvPr>
        </p:nvSpPr>
        <p:spPr>
          <a:xfrm>
            <a:off x="2252345" y="1600200"/>
            <a:ext cx="8472805" cy="4526280"/>
          </a:xfrm>
        </p:spPr>
        <p:txBody>
          <a:bodyPr>
            <a:normAutofit/>
          </a:bodyPr>
          <a:lstStyle/>
          <a:p>
            <a:pPr marL="0" indent="0">
              <a:buNone/>
            </a:pPr>
            <a:r>
              <a:rPr lang="zh-CN" altLang="en-US"/>
              <a:t>（二）提高一线医护人员能力</a:t>
            </a:r>
          </a:p>
          <a:p>
            <a:pPr marL="0" indent="0">
              <a:buNone/>
            </a:pPr>
            <a:endParaRPr lang="zh-CN" altLang="en-US"/>
          </a:p>
          <a:p>
            <a:r>
              <a:rPr lang="en-US" altLang="zh-CN"/>
              <a:t>4</a:t>
            </a:r>
            <a:r>
              <a:rPr lang="zh-CN" altLang="en-US"/>
              <a:t>、提高一线医护人员的技术水平</a:t>
            </a:r>
            <a:r>
              <a:rPr lang="en-US" altLang="zh-CN"/>
              <a:t>----</a:t>
            </a:r>
            <a:r>
              <a:rPr lang="zh-CN" altLang="en-US"/>
              <a:t>技术为本</a:t>
            </a:r>
          </a:p>
          <a:p>
            <a:pPr marL="0" indent="0">
              <a:buNone/>
            </a:pPr>
            <a:endParaRPr lang="zh-CN" altLang="en-US"/>
          </a:p>
          <a:p>
            <a:r>
              <a:rPr lang="en-US" altLang="zh-CN"/>
              <a:t>5</a:t>
            </a:r>
            <a:r>
              <a:rPr lang="zh-CN" altLang="en-US"/>
              <a:t>、提高一线医护人员的服务能力</a:t>
            </a:r>
            <a:r>
              <a:rPr lang="en-US" altLang="zh-CN"/>
              <a:t>----</a:t>
            </a:r>
            <a:r>
              <a:rPr lang="zh-CN" altLang="en-US"/>
              <a:t>人文关怀</a:t>
            </a:r>
          </a:p>
          <a:p>
            <a:pPr marL="0" indent="0">
              <a:buNone/>
            </a:pPr>
            <a:endParaRPr lang="zh-CN" altLang="en-US"/>
          </a:p>
          <a:p>
            <a:r>
              <a:rPr lang="en-US" altLang="zh-CN"/>
              <a:t>6</a:t>
            </a:r>
            <a:r>
              <a:rPr lang="zh-CN" altLang="en-US"/>
              <a:t>、提高一线医护人员的责任意识</a:t>
            </a:r>
            <a:r>
              <a:rPr lang="en-US" altLang="zh-CN"/>
              <a:t>----</a:t>
            </a:r>
            <a:r>
              <a:rPr lang="zh-CN" altLang="en-US"/>
              <a:t>专家责任</a:t>
            </a:r>
          </a:p>
          <a:p>
            <a:pPr marL="0" indent="0">
              <a:buNone/>
            </a:pPr>
            <a:endParaRPr lang="zh-CN" altLang="en-US"/>
          </a:p>
          <a:p>
            <a:r>
              <a:rPr lang="en-US" altLang="zh-CN"/>
              <a:t>7</a:t>
            </a:r>
            <a:r>
              <a:rPr lang="zh-CN" altLang="en-US"/>
              <a:t>、提高一线医护人员的危机处理能力</a:t>
            </a:r>
            <a:r>
              <a:rPr lang="en-US" altLang="zh-CN"/>
              <a:t>----</a:t>
            </a:r>
            <a:r>
              <a:rPr lang="zh-CN" altLang="en-US"/>
              <a:t>化解有方</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5</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955"/>
            <a:ext cx="9615170" cy="1143000"/>
          </a:xfrm>
        </p:spPr>
        <p:txBody>
          <a:bodyPr/>
          <a:lstStyle/>
          <a:p>
            <a:r>
              <a:rPr lang="zh-CN" altLang="en-US">
                <a:sym typeface="+mn-ea"/>
              </a:rPr>
              <a:t>二、医患纠纷的防范</a:t>
            </a:r>
            <a:endParaRPr lang="zh-CN" altLang="en-US"/>
          </a:p>
        </p:txBody>
      </p:sp>
      <p:sp>
        <p:nvSpPr>
          <p:cNvPr id="3" name="内容占位符 2"/>
          <p:cNvSpPr>
            <a:spLocks noGrp="1"/>
          </p:cNvSpPr>
          <p:nvPr>
            <p:ph idx="1"/>
          </p:nvPr>
        </p:nvSpPr>
        <p:spPr>
          <a:xfrm>
            <a:off x="2130425" y="1824355"/>
            <a:ext cx="8482330" cy="4302125"/>
          </a:xfrm>
        </p:spPr>
        <p:txBody>
          <a:bodyPr/>
          <a:lstStyle/>
          <a:p>
            <a:r>
              <a:rPr lang="zh-CN" altLang="en-US"/>
              <a:t>（三）防范医患纠纷的制度创新</a:t>
            </a:r>
            <a:r>
              <a:rPr lang="en-US" altLang="zh-CN"/>
              <a:t>------</a:t>
            </a:r>
            <a:r>
              <a:rPr lang="zh-CN" altLang="en-US"/>
              <a:t>围绕医疗风险</a:t>
            </a:r>
          </a:p>
          <a:p>
            <a:pPr marL="0" indent="0">
              <a:buNone/>
            </a:pPr>
            <a:endParaRPr lang="zh-CN" altLang="en-US"/>
          </a:p>
          <a:p>
            <a:r>
              <a:rPr lang="en-US" altLang="zh-CN"/>
              <a:t>8</a:t>
            </a:r>
            <a:r>
              <a:rPr lang="zh-CN" altLang="en-US"/>
              <a:t>、加强医疗风险的前端管控</a:t>
            </a:r>
          </a:p>
          <a:p>
            <a:pPr marL="0" indent="0">
              <a:buNone/>
            </a:pPr>
            <a:endParaRPr lang="zh-CN" altLang="en-US"/>
          </a:p>
          <a:p>
            <a:r>
              <a:rPr lang="en-US" altLang="zh-CN"/>
              <a:t>9</a:t>
            </a:r>
            <a:r>
              <a:rPr lang="zh-CN" altLang="en-US"/>
              <a:t>、引入医疗风险的中段风险分散</a:t>
            </a:r>
          </a:p>
          <a:p>
            <a:pPr marL="0" indent="0">
              <a:buNone/>
            </a:pPr>
            <a:endParaRPr lang="zh-CN" altLang="en-US"/>
          </a:p>
          <a:p>
            <a:r>
              <a:rPr lang="en-US" altLang="zh-CN"/>
              <a:t>10</a:t>
            </a:r>
            <a:r>
              <a:rPr lang="zh-CN" altLang="en-US"/>
              <a:t>、强化医疗风险的后端处理</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6</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723265"/>
            <a:ext cx="9359900" cy="694690"/>
          </a:xfrm>
        </p:spPr>
        <p:txBody>
          <a:bodyPr/>
          <a:lstStyle/>
          <a:p>
            <a:r>
              <a:rPr lang="zh-CN" altLang="en-US">
                <a:sym typeface="+mn-ea"/>
              </a:rPr>
              <a:t>三、医患纠纷的处理</a:t>
            </a:r>
            <a:r>
              <a:rPr lang="zh-CN" altLang="en-US"/>
              <a:t/>
            </a:r>
            <a:br>
              <a:rPr lang="zh-CN" altLang="en-US"/>
            </a:br>
            <a:endParaRPr lang="zh-CN" altLang="en-US"/>
          </a:p>
        </p:txBody>
      </p:sp>
      <p:sp>
        <p:nvSpPr>
          <p:cNvPr id="3" name="内容占位符 2"/>
          <p:cNvSpPr>
            <a:spLocks noGrp="1"/>
          </p:cNvSpPr>
          <p:nvPr>
            <p:ph idx="1"/>
          </p:nvPr>
        </p:nvSpPr>
        <p:spPr>
          <a:xfrm>
            <a:off x="1925955" y="1600200"/>
            <a:ext cx="8583930" cy="4526280"/>
          </a:xfrm>
        </p:spPr>
        <p:txBody>
          <a:bodyPr/>
          <a:lstStyle/>
          <a:p>
            <a:endParaRPr lang="zh-CN" altLang="en-US"/>
          </a:p>
          <a:p>
            <a:r>
              <a:rPr lang="en-US" altLang="zh-CN"/>
              <a:t>1</a:t>
            </a:r>
            <a:r>
              <a:rPr lang="zh-CN" altLang="en-US"/>
              <a:t>、依法处理          </a:t>
            </a:r>
            <a:r>
              <a:rPr lang="zh-CN" altLang="en-US">
                <a:sym typeface="+mn-ea"/>
              </a:rPr>
              <a:t>《侵权责任法》</a:t>
            </a:r>
          </a:p>
          <a:p>
            <a:pPr marL="0" indent="0">
              <a:buNone/>
            </a:pPr>
            <a:endParaRPr lang="zh-CN" altLang="en-US">
              <a:sym typeface="+mn-ea"/>
            </a:endParaRPr>
          </a:p>
          <a:p>
            <a:pPr marL="0" indent="0">
              <a:buNone/>
            </a:pPr>
            <a:r>
              <a:rPr lang="zh-CN" altLang="en-US">
                <a:sym typeface="+mn-ea"/>
              </a:rPr>
              <a:t>                               《刑法修正案（九）》</a:t>
            </a:r>
          </a:p>
          <a:p>
            <a:pPr marL="0" indent="0">
              <a:buNone/>
            </a:pPr>
            <a:endParaRPr lang="zh-CN" altLang="en-US">
              <a:sym typeface="+mn-ea"/>
            </a:endParaRPr>
          </a:p>
          <a:p>
            <a:pPr marL="0" indent="0">
              <a:buNone/>
            </a:pPr>
            <a:r>
              <a:rPr lang="zh-CN" altLang="en-US"/>
              <a:t>                               《医疗纠纷预防与处理条例》</a:t>
            </a:r>
          </a:p>
          <a:p>
            <a:pPr marL="0" indent="0">
              <a:buNone/>
            </a:pPr>
            <a:endParaRPr lang="zh-CN" altLang="en-US"/>
          </a:p>
          <a:p>
            <a:pPr marL="0" indent="0">
              <a:buNone/>
            </a:pPr>
            <a:r>
              <a:rPr lang="zh-CN" altLang="en-US"/>
              <a:t>                              《司法鉴定投诉处理办法》</a:t>
            </a:r>
          </a:p>
          <a:p>
            <a:pPr marL="0" indent="0">
              <a:buNone/>
            </a:pPr>
            <a:endParaRPr lang="en-US" altLang="zh-CN"/>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7</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867410"/>
            <a:ext cx="9257665" cy="550545"/>
          </a:xfrm>
        </p:spPr>
        <p:txBody>
          <a:bodyPr/>
          <a:lstStyle/>
          <a:p>
            <a:r>
              <a:rPr lang="zh-CN" altLang="en-US">
                <a:sym typeface="+mn-ea"/>
              </a:rPr>
              <a:t>三、医患纠纷的处理</a:t>
            </a:r>
            <a:r>
              <a:rPr lang="zh-CN" altLang="en-US"/>
              <a:t/>
            </a:r>
            <a:br>
              <a:rPr lang="zh-CN" altLang="en-US"/>
            </a:br>
            <a:endParaRPr lang="zh-CN" altLang="en-US"/>
          </a:p>
        </p:txBody>
      </p:sp>
      <p:sp>
        <p:nvSpPr>
          <p:cNvPr id="3" name="内容占位符 2"/>
          <p:cNvSpPr>
            <a:spLocks noGrp="1"/>
          </p:cNvSpPr>
          <p:nvPr>
            <p:ph idx="1"/>
          </p:nvPr>
        </p:nvSpPr>
        <p:spPr/>
        <p:txBody>
          <a:bodyPr/>
          <a:lstStyle/>
          <a:p>
            <a:pPr marL="0" indent="0">
              <a:buNone/>
            </a:pPr>
            <a:endParaRPr lang="zh-CN" altLang="en-US"/>
          </a:p>
          <a:p>
            <a:r>
              <a:rPr lang="en-US" altLang="zh-CN"/>
              <a:t>2</a:t>
            </a:r>
            <a:r>
              <a:rPr lang="zh-CN" altLang="en-US"/>
              <a:t>、依法调解           《人民调解法》</a:t>
            </a:r>
          </a:p>
          <a:p>
            <a:endParaRPr lang="zh-CN" altLang="en-US"/>
          </a:p>
          <a:p>
            <a:pPr marL="0" indent="0">
              <a:buNone/>
            </a:pPr>
            <a:r>
              <a:rPr lang="zh-CN" altLang="en-US"/>
              <a:t>                                   《医疗纠纷人民调解委员会工作指引》</a:t>
            </a:r>
            <a:endParaRPr lang="en-US" altLang="zh-CN"/>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8</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866775"/>
            <a:ext cx="8522335" cy="551180"/>
          </a:xfrm>
        </p:spPr>
        <p:txBody>
          <a:bodyPr/>
          <a:lstStyle/>
          <a:p>
            <a:r>
              <a:rPr lang="zh-CN" altLang="en-US">
                <a:sym typeface="+mn-ea"/>
              </a:rPr>
              <a:t>三、医患纠纷的处理</a:t>
            </a:r>
            <a:r>
              <a:rPr lang="zh-CN" altLang="en-US"/>
              <a:t/>
            </a:r>
            <a:br>
              <a:rPr lang="zh-CN" altLang="en-US"/>
            </a:br>
            <a:endParaRPr lang="zh-CN" altLang="en-US"/>
          </a:p>
        </p:txBody>
      </p:sp>
      <p:sp>
        <p:nvSpPr>
          <p:cNvPr id="3" name="内容占位符 2"/>
          <p:cNvSpPr>
            <a:spLocks noGrp="1"/>
          </p:cNvSpPr>
          <p:nvPr>
            <p:ph idx="1"/>
          </p:nvPr>
        </p:nvSpPr>
        <p:spPr>
          <a:xfrm>
            <a:off x="2263775" y="1537335"/>
            <a:ext cx="7715885" cy="4078605"/>
          </a:xfrm>
        </p:spPr>
        <p:txBody>
          <a:bodyPr/>
          <a:lstStyle/>
          <a:p>
            <a:endParaRPr lang="zh-CN" altLang="en-US"/>
          </a:p>
          <a:p>
            <a:pPr marL="0" indent="0">
              <a:buNone/>
            </a:pPr>
            <a:r>
              <a:rPr lang="en-US" altLang="zh-CN"/>
              <a:t>3</a:t>
            </a:r>
            <a:r>
              <a:rPr lang="zh-CN" altLang="en-US"/>
              <a:t>、医患纠纷处理的制度创新</a:t>
            </a:r>
          </a:p>
          <a:p>
            <a:pPr marL="0" indent="0">
              <a:buNone/>
            </a:pPr>
            <a:endParaRPr lang="en-US" altLang="zh-CN"/>
          </a:p>
          <a:p>
            <a:pPr marL="0" indent="0">
              <a:buNone/>
            </a:pPr>
            <a:r>
              <a:rPr lang="en-US" altLang="zh-CN"/>
              <a:t>            </a:t>
            </a:r>
            <a:r>
              <a:rPr lang="zh-CN" altLang="en-US"/>
              <a:t>培训、疏导、保险、调解、仲裁</a:t>
            </a:r>
          </a:p>
        </p:txBody>
      </p:sp>
      <p:sp>
        <p:nvSpPr>
          <p:cNvPr id="4" name="日期占位符 3"/>
          <p:cNvSpPr>
            <a:spLocks noGrp="1"/>
          </p:cNvSpPr>
          <p:nvPr>
            <p:ph type="dt" sz="half" idx="10"/>
          </p:nvPr>
        </p:nvSpPr>
        <p:spPr/>
        <p:txBody>
          <a:bodyPr/>
          <a:lstStyle/>
          <a:p>
            <a:fld id="{D997B5FA-0921-464F-AAE1-844C04324D75}" type="datetime1">
              <a:rPr lang="zh-CN" altLang="en-US" smtClean="0"/>
              <a:pPr/>
              <a:t>2018/8/15</a:t>
            </a:fld>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9</a:t>
            </a:fld>
            <a:endParaRPr lang="zh-CN" altLang="en-US"/>
          </a:p>
        </p:txBody>
      </p:sp>
      <p:sp>
        <p:nvSpPr>
          <p:cNvPr id="6" name="页脚占位符 5"/>
          <p:cNvSpPr>
            <a:spLocks noGrp="1"/>
          </p:cNvSpPr>
          <p:nvPr>
            <p:ph type="ftr" sz="quarter" idx="11"/>
          </p:nvPr>
        </p:nvSpPr>
        <p:spPr/>
        <p:txBody>
          <a:bodyPr/>
          <a:lstStyle/>
          <a:p>
            <a:r>
              <a:rPr lang="zh-CN" altLang="en-US"/>
              <a:t>2018年8月 呼和浩特</a:t>
            </a:r>
          </a:p>
        </p:txBody>
      </p:sp>
    </p:spTree>
    <p:custDataLst>
      <p:tags r:id="rId1"/>
    </p:custData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657"/>
</p:tagLst>
</file>

<file path=ppt/theme/theme1.xml><?xml version="1.0" encoding="utf-8"?>
<a:theme xmlns:a="http://schemas.openxmlformats.org/drawingml/2006/main" name="蓝调晶格">
  <a:themeElements>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647</Words>
  <Application>WPS 演示</Application>
  <PresentationFormat>自定义</PresentationFormat>
  <Paragraphs>130</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蓝调晶格</vt:lpstr>
      <vt:lpstr>医患纠纷的预防与处理</vt:lpstr>
      <vt:lpstr>目录</vt:lpstr>
      <vt:lpstr>一、医患纠纷的概念</vt:lpstr>
      <vt:lpstr>二、医患纠纷的防范</vt:lpstr>
      <vt:lpstr>二、医患纠纷的防范</vt:lpstr>
      <vt:lpstr>二、医患纠纷的防范</vt:lpstr>
      <vt:lpstr>三、医患纠纷的处理 </vt:lpstr>
      <vt:lpstr>三、医患纠纷的处理 </vt:lpstr>
      <vt:lpstr>三、医患纠纷的处理 </vt:lpstr>
      <vt:lpstr>四、医患纠纷的系统化解决方案</vt:lpstr>
      <vt:lpstr>四、医患纠纷的系统化解决方案</vt:lpstr>
      <vt:lpstr>总结</vt:lpstr>
      <vt:lpstr>谢谢聆听，欢迎批评指正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医患纠纷的预防与处理</dc:title>
  <dc:creator>wangweijia</dc:creator>
  <cp:lastModifiedBy>lenovo</cp:lastModifiedBy>
  <cp:revision>4</cp:revision>
  <dcterms:created xsi:type="dcterms:W3CDTF">2015-05-05T08:02:00Z</dcterms:created>
  <dcterms:modified xsi:type="dcterms:W3CDTF">2018-08-15T04:03:58Z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