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4"/>
  </p:notesMasterIdLst>
  <p:handoutMasterIdLst>
    <p:handoutMasterId r:id="rId35"/>
  </p:handoutMasterIdLst>
  <p:sldIdLst>
    <p:sldId id="256" r:id="rId2"/>
    <p:sldId id="257" r:id="rId3"/>
    <p:sldId id="863" r:id="rId4"/>
    <p:sldId id="903" r:id="rId5"/>
    <p:sldId id="904" r:id="rId6"/>
    <p:sldId id="864" r:id="rId7"/>
    <p:sldId id="905" r:id="rId8"/>
    <p:sldId id="898" r:id="rId9"/>
    <p:sldId id="899" r:id="rId10"/>
    <p:sldId id="873" r:id="rId11"/>
    <p:sldId id="874" r:id="rId12"/>
    <p:sldId id="875" r:id="rId13"/>
    <p:sldId id="900" r:id="rId14"/>
    <p:sldId id="876" r:id="rId15"/>
    <p:sldId id="877" r:id="rId16"/>
    <p:sldId id="881" r:id="rId17"/>
    <p:sldId id="901" r:id="rId18"/>
    <p:sldId id="885" r:id="rId19"/>
    <p:sldId id="886" r:id="rId20"/>
    <p:sldId id="888" r:id="rId21"/>
    <p:sldId id="906" r:id="rId22"/>
    <p:sldId id="889" r:id="rId23"/>
    <p:sldId id="890" r:id="rId24"/>
    <p:sldId id="891" r:id="rId25"/>
    <p:sldId id="895" r:id="rId26"/>
    <p:sldId id="882" r:id="rId27"/>
    <p:sldId id="892" r:id="rId28"/>
    <p:sldId id="907" r:id="rId29"/>
    <p:sldId id="902" r:id="rId30"/>
    <p:sldId id="893" r:id="rId31"/>
    <p:sldId id="894" r:id="rId32"/>
    <p:sldId id="897" r:id="rId3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1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1B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77736"/>
  </p:normalViewPr>
  <p:slideViewPr>
    <p:cSldViewPr snapToGrid="0" snapToObjects="1">
      <p:cViewPr varScale="1">
        <p:scale>
          <a:sx n="87" d="100"/>
          <a:sy n="87" d="100"/>
        </p:scale>
        <p:origin x="1536" y="184"/>
      </p:cViewPr>
      <p:guideLst>
        <p:guide orient="horz" pos="2160"/>
        <p:guide pos="3812"/>
      </p:guideLst>
    </p:cSldViewPr>
  </p:slideViewPr>
  <p:notesTextViewPr>
    <p:cViewPr>
      <p:scale>
        <a:sx n="1" d="1"/>
        <a:sy n="1" d="1"/>
      </p:scale>
      <p:origin x="0" y="0"/>
    </p:cViewPr>
  </p:notesTextViewPr>
  <p:notesViewPr>
    <p:cSldViewPr snapToGrid="0" snapToObjects="1">
      <p:cViewPr varScale="1">
        <p:scale>
          <a:sx n="86" d="100"/>
          <a:sy n="86" d="100"/>
        </p:scale>
        <p:origin x="2416" y="2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51B2B24-B6BF-9945-B761-5D36A151F52C}" type="datetimeFigureOut">
              <a:rPr kumimoji="1" lang="zh-CN" altLang="en-US" smtClean="0"/>
              <a:t>2018/8/15</a:t>
            </a:fld>
            <a:endParaRPr kumimoji="1"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34AD1DF-0602-5A4B-A805-7E049C730CAE}" type="slidenum">
              <a:rPr kumimoji="1" lang="zh-CN" altLang="en-US" smtClean="0"/>
              <a:t>‹#›</a:t>
            </a:fld>
            <a:endParaRPr kumimoji="1"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E4C194-2E2C-D34C-8476-9A16EB9EF452}" type="datetimeFigureOut">
              <a:rPr kumimoji="1" lang="zh-CN" altLang="en-US" smtClean="0"/>
              <a:t>2018/8/15</a:t>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zh-CN" altLang="en-US"/>
              <a:t>编辑母版文本样式
第二级
第三级
第四级
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0CED34-78DE-A043-BE7A-BA1B3EFC62F6}" type="slidenum">
              <a:rPr kumimoji="1" lang="zh-CN" altLang="en-US" smtClean="0"/>
              <a:t>‹#›</a:t>
            </a:fld>
            <a:endParaRPr kumimoji="1"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med66.com/web/shenglixue/"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www.med66.com/web/binglixue/"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1" i="0" u="none" strike="noStrike" kern="1200" dirty="0">
                <a:solidFill>
                  <a:schemeClr val="tx1"/>
                </a:solidFill>
                <a:effectLst/>
                <a:latin typeface="+mn-lt"/>
                <a:ea typeface="+mn-ea"/>
                <a:cs typeface="+mn-cs"/>
              </a:rPr>
              <a:t>1.</a:t>
            </a:r>
            <a:r>
              <a:rPr lang="zh-CN" altLang="en-US" sz="1200" b="1" i="0" u="none" strike="noStrike" kern="1200" dirty="0">
                <a:solidFill>
                  <a:schemeClr val="tx1"/>
                </a:solidFill>
                <a:effectLst/>
                <a:latin typeface="+mn-lt"/>
                <a:ea typeface="+mn-ea"/>
                <a:cs typeface="+mn-cs"/>
              </a:rPr>
              <a:t>神灵主义的医学模式</a:t>
            </a:r>
            <a:endParaRPr lang="zh-CN" altLang="en-US" sz="1200" b="0" i="0" u="none" strike="noStrike" kern="1200" dirty="0">
              <a:solidFill>
                <a:schemeClr val="tx1"/>
              </a:solidFill>
              <a:effectLst/>
              <a:latin typeface="+mn-lt"/>
              <a:ea typeface="+mn-ea"/>
              <a:cs typeface="+mn-cs"/>
            </a:endParaRPr>
          </a:p>
          <a:p>
            <a:r>
              <a:rPr lang="zh-CN" altLang="en-US" sz="1200" b="0" i="0" u="none" strike="noStrike" kern="1200" dirty="0">
                <a:solidFill>
                  <a:schemeClr val="tx1"/>
                </a:solidFill>
                <a:effectLst/>
                <a:latin typeface="+mn-lt"/>
                <a:ea typeface="+mn-ea"/>
                <a:cs typeface="+mn-cs"/>
              </a:rPr>
              <a:t>起源于原始社会，由于当时的生产力水平极为低下，人们相信“万物有灵”，将疾病看作是神灵的惩罚或恶魔作祟所致。人们治疗疾病的手段或者祈祷神灵的保佑或宽恕，或者采取驱鬼或避邪的方式免除疾病。今天在一些偏远地区或某些文化中还可见到这种模式的遗迹。</a:t>
            </a:r>
          </a:p>
          <a:p>
            <a:r>
              <a:rPr lang="en-US" altLang="zh-CN" sz="1200" b="1" i="0" u="none" strike="noStrike" kern="1200" dirty="0">
                <a:solidFill>
                  <a:schemeClr val="tx1"/>
                </a:solidFill>
                <a:effectLst/>
                <a:latin typeface="+mn-lt"/>
                <a:ea typeface="+mn-ea"/>
                <a:cs typeface="+mn-cs"/>
              </a:rPr>
              <a:t>2.</a:t>
            </a:r>
            <a:r>
              <a:rPr lang="zh-CN" altLang="en-US" sz="1200" b="1" i="0" u="none" strike="noStrike" kern="1200" dirty="0">
                <a:solidFill>
                  <a:schemeClr val="tx1"/>
                </a:solidFill>
                <a:effectLst/>
                <a:latin typeface="+mn-lt"/>
                <a:ea typeface="+mn-ea"/>
                <a:cs typeface="+mn-cs"/>
              </a:rPr>
              <a:t>自然哲学的医学模式</a:t>
            </a:r>
            <a:endParaRPr lang="zh-CN" altLang="en-US" sz="1200" b="0" i="0" u="none" strike="noStrike" kern="1200" dirty="0">
              <a:solidFill>
                <a:schemeClr val="tx1"/>
              </a:solidFill>
              <a:effectLst/>
              <a:latin typeface="+mn-lt"/>
              <a:ea typeface="+mn-ea"/>
              <a:cs typeface="+mn-cs"/>
            </a:endParaRPr>
          </a:p>
          <a:p>
            <a:r>
              <a:rPr lang="zh-CN" altLang="en-US" sz="1200" b="0" i="0" u="none" strike="noStrike" kern="1200" dirty="0">
                <a:solidFill>
                  <a:schemeClr val="tx1"/>
                </a:solidFill>
                <a:effectLst/>
                <a:latin typeface="+mn-lt"/>
                <a:ea typeface="+mn-ea"/>
                <a:cs typeface="+mn-cs"/>
              </a:rPr>
              <a:t>大约与公元前</a:t>
            </a:r>
            <a:r>
              <a:rPr lang="en-US" altLang="zh-CN" sz="1200" b="0" i="0" u="none" strike="noStrike" kern="1200" dirty="0">
                <a:solidFill>
                  <a:schemeClr val="tx1"/>
                </a:solidFill>
                <a:effectLst/>
                <a:latin typeface="+mn-lt"/>
                <a:ea typeface="+mn-ea"/>
                <a:cs typeface="+mn-cs"/>
              </a:rPr>
              <a:t>3000</a:t>
            </a:r>
            <a:r>
              <a:rPr lang="zh-CN" altLang="en-US" sz="1200" b="0" i="0" u="none" strike="noStrike" kern="1200" dirty="0">
                <a:solidFill>
                  <a:schemeClr val="tx1"/>
                </a:solidFill>
                <a:effectLst/>
                <a:latin typeface="+mn-lt"/>
                <a:ea typeface="+mn-ea"/>
                <a:cs typeface="+mn-cs"/>
              </a:rPr>
              <a:t>年左右出现，随着生产力的发展人们开始认识到人体的物质基础和疾病的客观属性医学教育</a:t>
            </a:r>
            <a:r>
              <a:rPr lang="en-US" altLang="zh-CN" sz="1200" b="0" i="0" u="none" strike="noStrike" kern="1200" dirty="0">
                <a:solidFill>
                  <a:schemeClr val="tx1"/>
                </a:solidFill>
                <a:effectLst/>
                <a:latin typeface="+mn-lt"/>
                <a:ea typeface="+mn-ea"/>
                <a:cs typeface="+mn-cs"/>
              </a:rPr>
              <a:t>`</a:t>
            </a:r>
            <a:r>
              <a:rPr lang="zh-CN" altLang="en-US" sz="1200" b="0" i="0" u="none" strike="noStrike" kern="1200" dirty="0">
                <a:solidFill>
                  <a:schemeClr val="tx1"/>
                </a:solidFill>
                <a:effectLst/>
                <a:latin typeface="+mn-lt"/>
                <a:ea typeface="+mn-ea"/>
                <a:cs typeface="+mn-cs"/>
              </a:rPr>
              <a:t>网整理。以中国古代中医提出的“天人合一”的思想及古希腊希波克拉底等人提出的“体液学说”等为代表。这一模式的哲学观以朴素的唯物论、整体观和心身一元论为基础。</a:t>
            </a:r>
          </a:p>
          <a:p>
            <a:r>
              <a:rPr lang="en-US" altLang="zh-CN" sz="1200" b="1" i="0" u="none" strike="noStrike" kern="1200" dirty="0">
                <a:solidFill>
                  <a:schemeClr val="tx1"/>
                </a:solidFill>
                <a:effectLst/>
                <a:latin typeface="+mn-lt"/>
                <a:ea typeface="+mn-ea"/>
                <a:cs typeface="+mn-cs"/>
              </a:rPr>
              <a:t>3.</a:t>
            </a:r>
            <a:r>
              <a:rPr lang="zh-CN" altLang="en-US" sz="1200" b="1" i="0" u="none" strike="noStrike" kern="1200" dirty="0">
                <a:solidFill>
                  <a:schemeClr val="tx1"/>
                </a:solidFill>
                <a:effectLst/>
                <a:latin typeface="+mn-lt"/>
                <a:ea typeface="+mn-ea"/>
                <a:cs typeface="+mn-cs"/>
              </a:rPr>
              <a:t>机械论医学模式</a:t>
            </a:r>
            <a:endParaRPr lang="en-US" altLang="zh-CN" sz="1200" b="1"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zh-CN" sz="1200" kern="1200" dirty="0">
                <a:solidFill>
                  <a:schemeClr val="tx1"/>
                </a:solidFill>
                <a:effectLst/>
                <a:latin typeface="+mn-lt"/>
                <a:ea typeface="+mn-ea"/>
                <a:cs typeface="+mn-cs"/>
              </a:rPr>
              <a:t>出现于</a:t>
            </a:r>
            <a:r>
              <a:rPr lang="en-US" altLang="zh-CN" sz="1200" kern="1200" dirty="0">
                <a:solidFill>
                  <a:schemeClr val="tx1"/>
                </a:solidFill>
                <a:effectLst/>
                <a:latin typeface="+mn-lt"/>
                <a:ea typeface="+mn-ea"/>
                <a:cs typeface="+mn-cs"/>
              </a:rPr>
              <a:t>14</a:t>
            </a:r>
            <a:r>
              <a:rPr lang="zh-CN" altLang="zh-CN" sz="1200" kern="1200" dirty="0">
                <a:solidFill>
                  <a:schemeClr val="tx1"/>
                </a:solidFill>
                <a:effectLst/>
                <a:latin typeface="+mn-lt"/>
                <a:ea typeface="+mn-ea"/>
                <a:cs typeface="+mn-cs"/>
              </a:rPr>
              <a:t>、</a:t>
            </a:r>
            <a:r>
              <a:rPr lang="en-US" altLang="zh-CN" sz="1200" kern="1200" dirty="0">
                <a:solidFill>
                  <a:schemeClr val="tx1"/>
                </a:solidFill>
                <a:effectLst/>
                <a:latin typeface="+mn-lt"/>
                <a:ea typeface="+mn-ea"/>
                <a:cs typeface="+mn-cs"/>
              </a:rPr>
              <a:t>15</a:t>
            </a:r>
            <a:r>
              <a:rPr lang="zh-CN" altLang="zh-CN" sz="1200" kern="1200" dirty="0">
                <a:solidFill>
                  <a:schemeClr val="tx1"/>
                </a:solidFill>
                <a:effectLst/>
                <a:latin typeface="+mn-lt"/>
                <a:ea typeface="+mn-ea"/>
                <a:cs typeface="+mn-cs"/>
              </a:rPr>
              <a:t>世纪西方文艺复兴时期，该模式把人体看成一个生物有机体，认为疾病就是生物机体内组织器官发生了病理形态和病理生理上的改变。生物医学模式可以简单地解释为：细胞病变→组织结构病变→功能障碍。并认为生物学、化学指标可以满足对人体疾病的说明。在医生眼里，病人只是一个生物的人，一切治疗措施都是围绕着纠正生物异常而进行的。</a:t>
            </a:r>
            <a:endParaRPr lang="en-US" altLang="zh-CN" sz="1200" b="1" i="0" u="none" strike="noStrike" kern="1200" dirty="0">
              <a:solidFill>
                <a:schemeClr val="tx1"/>
              </a:solidFill>
              <a:effectLst/>
              <a:latin typeface="+mn-lt"/>
              <a:ea typeface="+mn-ea"/>
              <a:cs typeface="+mn-cs"/>
            </a:endParaRPr>
          </a:p>
          <a:p>
            <a:r>
              <a:rPr lang="en-US" altLang="zh-CN" sz="1200" b="1" i="0" u="none" strike="noStrike" kern="1200" dirty="0">
                <a:solidFill>
                  <a:schemeClr val="tx1"/>
                </a:solidFill>
                <a:effectLst/>
                <a:latin typeface="+mn-lt"/>
                <a:ea typeface="+mn-ea"/>
                <a:cs typeface="+mn-cs"/>
              </a:rPr>
              <a:t>3.</a:t>
            </a:r>
            <a:r>
              <a:rPr lang="zh-CN" altLang="en-US" sz="1200" b="1" i="0" u="none" strike="noStrike" kern="1200" dirty="0">
                <a:solidFill>
                  <a:schemeClr val="tx1"/>
                </a:solidFill>
                <a:effectLst/>
                <a:latin typeface="+mn-lt"/>
                <a:ea typeface="+mn-ea"/>
                <a:cs typeface="+mn-cs"/>
              </a:rPr>
              <a:t>生物医学模式</a:t>
            </a:r>
            <a:endParaRPr lang="zh-CN" altLang="en-US" sz="1200" b="0" i="0" u="none" strike="noStrike" kern="1200" dirty="0">
              <a:solidFill>
                <a:schemeClr val="tx1"/>
              </a:solidFill>
              <a:effectLst/>
              <a:latin typeface="+mn-lt"/>
              <a:ea typeface="+mn-ea"/>
              <a:cs typeface="+mn-cs"/>
            </a:endParaRPr>
          </a:p>
          <a:p>
            <a:r>
              <a:rPr lang="zh-CN" altLang="en-US" sz="1200" b="0" i="0" u="none" strike="noStrike" kern="1200" dirty="0">
                <a:solidFill>
                  <a:schemeClr val="tx1"/>
                </a:solidFill>
                <a:effectLst/>
                <a:latin typeface="+mn-lt"/>
                <a:ea typeface="+mn-ea"/>
                <a:cs typeface="+mn-cs"/>
              </a:rPr>
              <a:t>公元十四、五世纪以来，西方文艺复兴运动极大地促进了科学的进步，也大大推动了医学科学的发展。哈维创立了血液循环说并建立了实验</a:t>
            </a:r>
            <a:r>
              <a:rPr lang="zh-CN" altLang="en-US" sz="1200" b="0" i="0" u="none" strike="noStrike" kern="1200" dirty="0">
                <a:solidFill>
                  <a:schemeClr val="tx1"/>
                </a:solidFill>
                <a:effectLst/>
                <a:latin typeface="+mn-lt"/>
                <a:ea typeface="+mn-ea"/>
                <a:cs typeface="+mn-cs"/>
                <a:hlinkClick r:id="rId3" tooltip="生理学"/>
              </a:rPr>
              <a:t>生理学</a:t>
            </a:r>
            <a:r>
              <a:rPr lang="zh-CN" altLang="en-US" sz="1200" b="0" i="0" u="none" strike="noStrike" kern="1200" dirty="0">
                <a:solidFill>
                  <a:schemeClr val="tx1"/>
                </a:solidFill>
                <a:effectLst/>
                <a:latin typeface="+mn-lt"/>
                <a:ea typeface="+mn-ea"/>
                <a:cs typeface="+mn-cs"/>
              </a:rPr>
              <a:t>的基础，摩尔根尼关于疾病的器官定位的研究、以及魏尔啸创立的细胞</a:t>
            </a:r>
            <a:r>
              <a:rPr lang="zh-CN" altLang="en-US" sz="1200" b="0" i="0" u="none" strike="noStrike" kern="1200" dirty="0">
                <a:solidFill>
                  <a:schemeClr val="tx1"/>
                </a:solidFill>
                <a:effectLst/>
                <a:latin typeface="+mn-lt"/>
                <a:ea typeface="+mn-ea"/>
                <a:cs typeface="+mn-cs"/>
                <a:hlinkClick r:id="rId4" tooltip="病理学"/>
              </a:rPr>
              <a:t>病理学</a:t>
            </a:r>
            <a:r>
              <a:rPr lang="zh-CN" altLang="en-US" sz="1200" b="0" i="0" u="none" strike="noStrike" kern="1200" dirty="0">
                <a:solidFill>
                  <a:schemeClr val="tx1"/>
                </a:solidFill>
                <a:effectLst/>
                <a:latin typeface="+mn-lt"/>
                <a:ea typeface="+mn-ea"/>
                <a:cs typeface="+mn-cs"/>
              </a:rPr>
              <a:t>等一系列成果奠定了现代医学的基石，也标志着生物医学模式的建立。到今天为止。生物医学模式极大地促进了医学的发展，使人们对疾病的认识越来越深入和细致。但是，这一模式也使心身二元论和机械唯物论的哲学观成为主导，使人们忽视了疾病与健康的相对性以及人的生物、心理、社会诸因素间的联系及相互影响。因此这一模式本身也存在着内在的缺陷，并在医疗实践中会带来一些消极影响。</a:t>
            </a:r>
          </a:p>
          <a:p>
            <a:r>
              <a:rPr lang="en-US" altLang="zh-CN" sz="1200" b="1" i="0" u="none" strike="noStrike" kern="1200" dirty="0">
                <a:solidFill>
                  <a:schemeClr val="tx1"/>
                </a:solidFill>
                <a:effectLst/>
                <a:latin typeface="+mn-lt"/>
                <a:ea typeface="+mn-ea"/>
                <a:cs typeface="+mn-cs"/>
              </a:rPr>
              <a:t>4.</a:t>
            </a:r>
            <a:r>
              <a:rPr lang="zh-CN" altLang="en-US" sz="1200" b="1" i="0" u="none" strike="noStrike" kern="1200" dirty="0">
                <a:solidFill>
                  <a:schemeClr val="tx1"/>
                </a:solidFill>
                <a:effectLst/>
                <a:latin typeface="+mn-lt"/>
                <a:ea typeface="+mn-ea"/>
                <a:cs typeface="+mn-cs"/>
              </a:rPr>
              <a:t>生物、心理、社会医学模式</a:t>
            </a:r>
            <a:endParaRPr lang="zh-CN" altLang="en-US" sz="1200" b="0" i="0" u="none" strike="noStrike" kern="1200" dirty="0">
              <a:solidFill>
                <a:schemeClr val="tx1"/>
              </a:solidFill>
              <a:effectLst/>
              <a:latin typeface="+mn-lt"/>
              <a:ea typeface="+mn-ea"/>
              <a:cs typeface="+mn-cs"/>
            </a:endParaRPr>
          </a:p>
          <a:p>
            <a:r>
              <a:rPr lang="en-US" altLang="zh-CN" sz="1200" b="0" i="0" u="none" strike="noStrike" kern="1200" dirty="0">
                <a:solidFill>
                  <a:schemeClr val="tx1"/>
                </a:solidFill>
                <a:effectLst/>
                <a:latin typeface="+mn-lt"/>
                <a:ea typeface="+mn-ea"/>
                <a:cs typeface="+mn-cs"/>
              </a:rPr>
              <a:t>1977</a:t>
            </a:r>
            <a:r>
              <a:rPr lang="zh-CN" altLang="en-US" sz="1200" b="0" i="0" u="none" strike="noStrike" kern="1200" dirty="0">
                <a:solidFill>
                  <a:schemeClr val="tx1"/>
                </a:solidFill>
                <a:effectLst/>
                <a:latin typeface="+mn-lt"/>
                <a:ea typeface="+mn-ea"/>
                <a:cs typeface="+mn-cs"/>
              </a:rPr>
              <a:t>年美国医生恩格尔在“科学”杂志上发表文章“需要新的医学模式</a:t>
            </a:r>
            <a:r>
              <a:rPr lang="en-US" altLang="zh-CN" sz="1200" b="0" i="0" u="none" strike="noStrike" kern="1200" dirty="0">
                <a:solidFill>
                  <a:schemeClr val="tx1"/>
                </a:solidFill>
                <a:effectLst/>
                <a:latin typeface="+mn-lt"/>
                <a:ea typeface="+mn-ea"/>
                <a:cs typeface="+mn-cs"/>
              </a:rPr>
              <a:t>—</a:t>
            </a:r>
            <a:r>
              <a:rPr lang="zh-CN" altLang="en-US" sz="1200" b="0" i="0" u="none" strike="noStrike" kern="1200" dirty="0">
                <a:solidFill>
                  <a:schemeClr val="tx1"/>
                </a:solidFill>
                <a:effectLst/>
                <a:latin typeface="+mn-lt"/>
                <a:ea typeface="+mn-ea"/>
                <a:cs typeface="+mn-cs"/>
              </a:rPr>
              <a:t>对生物医学模式的挑战”，批评了生物医学模式“还原论”和“心身二元论”的局限，并提出了“生物</a:t>
            </a:r>
            <a:r>
              <a:rPr lang="en-US" altLang="zh-CN" sz="1200" b="0" i="0" u="none" strike="noStrike" kern="1200" dirty="0">
                <a:solidFill>
                  <a:schemeClr val="tx1"/>
                </a:solidFill>
                <a:effectLst/>
                <a:latin typeface="+mn-lt"/>
                <a:ea typeface="+mn-ea"/>
                <a:cs typeface="+mn-cs"/>
              </a:rPr>
              <a:t>-</a:t>
            </a:r>
            <a:r>
              <a:rPr lang="zh-CN" altLang="en-US" sz="1200" b="0" i="0" u="none" strike="noStrike" kern="1200" dirty="0">
                <a:solidFill>
                  <a:schemeClr val="tx1"/>
                </a:solidFill>
                <a:effectLst/>
                <a:latin typeface="+mn-lt"/>
                <a:ea typeface="+mn-ea"/>
                <a:cs typeface="+mn-cs"/>
              </a:rPr>
              <a:t>心理</a:t>
            </a:r>
            <a:r>
              <a:rPr lang="en-US" altLang="zh-CN" sz="1200" b="0" i="0" u="none" strike="noStrike" kern="1200" dirty="0">
                <a:solidFill>
                  <a:schemeClr val="tx1"/>
                </a:solidFill>
                <a:effectLst/>
                <a:latin typeface="+mn-lt"/>
                <a:ea typeface="+mn-ea"/>
                <a:cs typeface="+mn-cs"/>
              </a:rPr>
              <a:t>-</a:t>
            </a:r>
            <a:r>
              <a:rPr lang="zh-CN" altLang="en-US" sz="1200" b="0" i="0" u="none" strike="noStrike" kern="1200" dirty="0">
                <a:solidFill>
                  <a:schemeClr val="tx1"/>
                </a:solidFill>
                <a:effectLst/>
                <a:latin typeface="+mn-lt"/>
                <a:ea typeface="+mn-ea"/>
                <a:cs typeface="+mn-cs"/>
              </a:rPr>
              <a:t>社会医学模式”的概念。这一模式并不排斥生物医学的研究，而是要求生物医学以系统论为概念框架、以身心一元论为基本的指导思想医学教育</a:t>
            </a:r>
            <a:r>
              <a:rPr lang="en-US" altLang="zh-CN" sz="1200" b="0" i="0" u="none" strike="noStrike" kern="1200" dirty="0">
                <a:solidFill>
                  <a:schemeClr val="tx1"/>
                </a:solidFill>
                <a:effectLst/>
                <a:latin typeface="+mn-lt"/>
                <a:ea typeface="+mn-ea"/>
                <a:cs typeface="+mn-cs"/>
              </a:rPr>
              <a:t>`</a:t>
            </a:r>
            <a:r>
              <a:rPr lang="zh-CN" altLang="en-US" sz="1200" b="0" i="0" u="none" strike="noStrike" kern="1200" dirty="0">
                <a:solidFill>
                  <a:schemeClr val="tx1"/>
                </a:solidFill>
                <a:effectLst/>
                <a:latin typeface="+mn-lt"/>
                <a:ea typeface="+mn-ea"/>
                <a:cs typeface="+mn-cs"/>
              </a:rPr>
              <a:t>网整理，既要考虑到病人发病的生物学因素，还要充分考虑到有关的心理因素及环境和社会因素的影响，将所有这些因素看作是相互联系和相互影响的。生物、心理、社会医学模式为医学的发展提供了新的指导思想，也是医学心理学发展的重要依据。</a:t>
            </a:r>
          </a:p>
          <a:p>
            <a:endParaRPr kumimoji="1" lang="zh-CN" altLang="en-US" dirty="0"/>
          </a:p>
        </p:txBody>
      </p:sp>
      <p:sp>
        <p:nvSpPr>
          <p:cNvPr id="4" name="灯片编号占位符 3"/>
          <p:cNvSpPr>
            <a:spLocks noGrp="1"/>
          </p:cNvSpPr>
          <p:nvPr>
            <p:ph type="sldNum" sz="quarter" idx="10"/>
          </p:nvPr>
        </p:nvSpPr>
        <p:spPr/>
        <p:txBody>
          <a:bodyPr/>
          <a:lstStyle/>
          <a:p>
            <a:fld id="{ED0CED34-78DE-A043-BE7A-BA1B3EFC62F6}" type="slidenum">
              <a:rPr kumimoji="1" lang="zh-CN" altLang="en-US" smtClean="0"/>
              <a:t>3</a:t>
            </a:fld>
            <a:endParaRPr kumimoji="1"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b="1" dirty="0">
                <a:latin typeface="Songti SC" panose="02010600040101010101" pitchFamily="2" charset="-122"/>
                <a:ea typeface="Songti SC" panose="02010600040101010101" pitchFamily="2" charset="-122"/>
              </a:rPr>
              <a:t>这无疑是正确的，但并不全面。</a:t>
            </a:r>
            <a:endParaRPr kumimoji="1" lang="zh-CN" altLang="en-US" dirty="0"/>
          </a:p>
        </p:txBody>
      </p:sp>
      <p:sp>
        <p:nvSpPr>
          <p:cNvPr id="4" name="灯片编号占位符 3"/>
          <p:cNvSpPr>
            <a:spLocks noGrp="1"/>
          </p:cNvSpPr>
          <p:nvPr>
            <p:ph type="sldNum" sz="quarter" idx="10"/>
          </p:nvPr>
        </p:nvSpPr>
        <p:spPr/>
        <p:txBody>
          <a:bodyPr/>
          <a:lstStyle/>
          <a:p>
            <a:fld id="{ED0CED34-78DE-A043-BE7A-BA1B3EFC62F6}" type="slidenum">
              <a:rPr kumimoji="1" lang="zh-CN" altLang="en-US" smtClean="0"/>
              <a:t>8</a:t>
            </a:fld>
            <a:endParaRPr kumimoji="1"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10"/>
          </p:nvPr>
        </p:nvSpPr>
        <p:spPr/>
        <p:txBody>
          <a:bodyPr/>
          <a:lstStyle/>
          <a:p>
            <a:fld id="{ED0CED34-78DE-A043-BE7A-BA1B3EFC62F6}" type="slidenum">
              <a:rPr kumimoji="1" lang="zh-CN" altLang="en-US" smtClean="0"/>
              <a:t>9</a:t>
            </a:fld>
            <a:endParaRPr kumimoji="1"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1" dirty="0">
                <a:latin typeface="Songti SC" panose="02010600040101010101" pitchFamily="2" charset="-122"/>
                <a:ea typeface="Songti SC" panose="02010600040101010101" pitchFamily="2" charset="-122"/>
              </a:rPr>
              <a:t>如同世间任何其它事物一样，有积极的一面，就有消极的一面，有正效应，就有负效应。下面，我们讲两个问题。</a:t>
            </a:r>
            <a:endParaRPr kumimoji="1" lang="zh-CN" altLang="en-US" dirty="0"/>
          </a:p>
        </p:txBody>
      </p:sp>
      <p:sp>
        <p:nvSpPr>
          <p:cNvPr id="4" name="灯片编号占位符 3"/>
          <p:cNvSpPr>
            <a:spLocks noGrp="1"/>
          </p:cNvSpPr>
          <p:nvPr>
            <p:ph type="sldNum" sz="quarter" idx="10"/>
          </p:nvPr>
        </p:nvSpPr>
        <p:spPr/>
        <p:txBody>
          <a:bodyPr/>
          <a:lstStyle/>
          <a:p>
            <a:fld id="{ED0CED34-78DE-A043-BE7A-BA1B3EFC62F6}" type="slidenum">
              <a:rPr kumimoji="1" lang="zh-CN" altLang="en-US" smtClean="0"/>
              <a:t>10</a:t>
            </a:fld>
            <a:endParaRPr kumimoji="1"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p:cNvSpPr>
            <a:spLocks noGrp="1"/>
          </p:cNvSpPr>
          <p:nvPr>
            <p:ph type="dt" sz="half" idx="10"/>
          </p:nvPr>
        </p:nvSpPr>
        <p:spPr/>
        <p:txBody>
          <a:bodyPr/>
          <a:lstStyle/>
          <a:p>
            <a:fld id="{8633B49C-B650-824D-99EE-3D08F44A33EF}" type="datetimeFigureOut">
              <a:rPr kumimoji="1" lang="zh-CN" altLang="en-US" smtClean="0"/>
              <a:t>2018/8/15</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8B97551A-D010-0348-9132-2F3011DB47F4}" type="slidenum">
              <a:rPr kumimoji="1" lang="zh-CN" altLang="en-US" smtClean="0"/>
              <a:t>‹#›</a:t>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竖排文字占位符 2"/>
          <p:cNvSpPr>
            <a:spLocks noGrp="1"/>
          </p:cNvSpPr>
          <p:nvPr>
            <p:ph type="body" orient="vert" idx="1" hasCustomPrompt="1"/>
          </p:nvPr>
        </p:nvSpPr>
        <p:spPr/>
        <p:txBody>
          <a:bodyPr vert="eaVert"/>
          <a:lstStyle/>
          <a:p>
            <a:r>
              <a:rPr kumimoji="1" lang="zh-CN" altLang="en-US"/>
              <a:t>编辑母版文本样式
第二级
第三级
第四级
第五级</a:t>
            </a:r>
          </a:p>
        </p:txBody>
      </p:sp>
      <p:sp>
        <p:nvSpPr>
          <p:cNvPr id="4" name="日期占位符 3"/>
          <p:cNvSpPr>
            <a:spLocks noGrp="1"/>
          </p:cNvSpPr>
          <p:nvPr>
            <p:ph type="dt" sz="half" idx="10"/>
          </p:nvPr>
        </p:nvSpPr>
        <p:spPr/>
        <p:txBody>
          <a:bodyPr/>
          <a:lstStyle/>
          <a:p>
            <a:fld id="{8633B49C-B650-824D-99EE-3D08F44A33EF}" type="datetimeFigureOut">
              <a:rPr kumimoji="1" lang="zh-CN" altLang="en-US" smtClean="0"/>
              <a:t>2018/8/15</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8B97551A-D010-0348-9132-2F3011DB47F4}" type="slidenum">
              <a:rPr kumimoji="1" lang="zh-CN" altLang="en-US" smtClean="0"/>
              <a:t>‹#›</a:t>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kumimoji="1"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r>
              <a:rPr kumimoji="1" lang="zh-CN" altLang="en-US"/>
              <a:t>编辑母版文本样式
第二级
第三级
第四级
第五级</a:t>
            </a:r>
          </a:p>
        </p:txBody>
      </p:sp>
      <p:sp>
        <p:nvSpPr>
          <p:cNvPr id="4" name="日期占位符 3"/>
          <p:cNvSpPr>
            <a:spLocks noGrp="1"/>
          </p:cNvSpPr>
          <p:nvPr>
            <p:ph type="dt" sz="half" idx="10"/>
          </p:nvPr>
        </p:nvSpPr>
        <p:spPr/>
        <p:txBody>
          <a:bodyPr/>
          <a:lstStyle/>
          <a:p>
            <a:fld id="{8633B49C-B650-824D-99EE-3D08F44A33EF}" type="datetimeFigureOut">
              <a:rPr kumimoji="1" lang="zh-CN" altLang="en-US" smtClean="0"/>
              <a:t>2018/8/15</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8B97551A-D010-0348-9132-2F3011DB47F4}" type="slidenum">
              <a:rPr kumimoji="1" lang="zh-CN" altLang="en-US" smtClean="0"/>
              <a:t>‹#›</a:t>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内容占位符 2"/>
          <p:cNvSpPr>
            <a:spLocks noGrp="1"/>
          </p:cNvSpPr>
          <p:nvPr>
            <p:ph idx="1" hasCustomPrompt="1"/>
          </p:nvPr>
        </p:nvSpPr>
        <p:spPr/>
        <p:txBody>
          <a:bodyPr/>
          <a:lstStyle/>
          <a:p>
            <a:r>
              <a:rPr kumimoji="1" lang="zh-CN" altLang="en-US"/>
              <a:t>编辑母版文本样式
第二级
第三级
第四级
第五级</a:t>
            </a:r>
          </a:p>
        </p:txBody>
      </p:sp>
      <p:sp>
        <p:nvSpPr>
          <p:cNvPr id="4" name="日期占位符 3"/>
          <p:cNvSpPr>
            <a:spLocks noGrp="1"/>
          </p:cNvSpPr>
          <p:nvPr>
            <p:ph type="dt" sz="half" idx="10"/>
          </p:nvPr>
        </p:nvSpPr>
        <p:spPr/>
        <p:txBody>
          <a:bodyPr/>
          <a:lstStyle/>
          <a:p>
            <a:fld id="{8633B49C-B650-824D-99EE-3D08F44A33EF}" type="datetimeFigureOut">
              <a:rPr kumimoji="1" lang="zh-CN" altLang="en-US" smtClean="0"/>
              <a:t>2018/8/15</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8B97551A-D010-0348-9132-2F3011DB47F4}" type="slidenum">
              <a:rPr kumimoji="1" lang="zh-CN" altLang="en-US" smtClean="0"/>
              <a:t>‹#›</a:t>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kumimoji="1" lang="zh-CN" altLang="en-US"/>
              <a:t>编辑母版文本样式
第二级
第三级
第四级
第五级</a:t>
            </a:r>
          </a:p>
        </p:txBody>
      </p:sp>
      <p:sp>
        <p:nvSpPr>
          <p:cNvPr id="4" name="日期占位符 3"/>
          <p:cNvSpPr>
            <a:spLocks noGrp="1"/>
          </p:cNvSpPr>
          <p:nvPr>
            <p:ph type="dt" sz="half" idx="10"/>
          </p:nvPr>
        </p:nvSpPr>
        <p:spPr/>
        <p:txBody>
          <a:bodyPr/>
          <a:lstStyle/>
          <a:p>
            <a:fld id="{8633B49C-B650-824D-99EE-3D08F44A33EF}" type="datetimeFigureOut">
              <a:rPr kumimoji="1" lang="zh-CN" altLang="en-US" smtClean="0"/>
              <a:t>2018/8/15</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8B97551A-D010-0348-9132-2F3011DB47F4}" type="slidenum">
              <a:rPr kumimoji="1" lang="zh-CN" altLang="en-US" smtClean="0"/>
              <a:t>‹#›</a:t>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r>
              <a:rPr kumimoji="1" lang="zh-CN" altLang="en-US"/>
              <a:t>编辑母版文本样式
第二级
第三级
第四级
第五级</a:t>
            </a:r>
          </a:p>
        </p:txBody>
      </p:sp>
      <p:sp>
        <p:nvSpPr>
          <p:cNvPr id="4" name="内容占位符 3"/>
          <p:cNvSpPr>
            <a:spLocks noGrp="1"/>
          </p:cNvSpPr>
          <p:nvPr>
            <p:ph sz="half" idx="2" hasCustomPrompt="1"/>
          </p:nvPr>
        </p:nvSpPr>
        <p:spPr>
          <a:xfrm>
            <a:off x="6172200" y="1825625"/>
            <a:ext cx="5181600" cy="4351338"/>
          </a:xfrm>
        </p:spPr>
        <p:txBody>
          <a:bodyPr/>
          <a:lstStyle/>
          <a:p>
            <a:r>
              <a:rPr kumimoji="1" lang="zh-CN" altLang="en-US"/>
              <a:t>编辑母版文本样式
第二级
第三级
第四级
第五级</a:t>
            </a:r>
          </a:p>
        </p:txBody>
      </p:sp>
      <p:sp>
        <p:nvSpPr>
          <p:cNvPr id="5" name="日期占位符 4"/>
          <p:cNvSpPr>
            <a:spLocks noGrp="1"/>
          </p:cNvSpPr>
          <p:nvPr>
            <p:ph type="dt" sz="half" idx="10"/>
          </p:nvPr>
        </p:nvSpPr>
        <p:spPr/>
        <p:txBody>
          <a:bodyPr/>
          <a:lstStyle/>
          <a:p>
            <a:fld id="{8633B49C-B650-824D-99EE-3D08F44A33EF}" type="datetimeFigureOut">
              <a:rPr kumimoji="1" lang="zh-CN" altLang="en-US" smtClean="0"/>
              <a:t>2018/8/15</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灯片编号占位符 6"/>
          <p:cNvSpPr>
            <a:spLocks noGrp="1"/>
          </p:cNvSpPr>
          <p:nvPr>
            <p:ph type="sldNum" sz="quarter" idx="12"/>
          </p:nvPr>
        </p:nvSpPr>
        <p:spPr/>
        <p:txBody>
          <a:bodyPr/>
          <a:lstStyle/>
          <a:p>
            <a:fld id="{8B97551A-D010-0348-9132-2F3011DB47F4}" type="slidenum">
              <a:rPr kumimoji="1" lang="zh-CN" altLang="en-US" smtClean="0"/>
              <a:t>‹#›</a:t>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zh-CN" altLang="en-US"/>
              <a:t>编辑母版文本样式
第二级
第三级
第四级
第五级</a:t>
            </a:r>
          </a:p>
        </p:txBody>
      </p:sp>
      <p:sp>
        <p:nvSpPr>
          <p:cNvPr id="4" name="内容占位符 3"/>
          <p:cNvSpPr>
            <a:spLocks noGrp="1"/>
          </p:cNvSpPr>
          <p:nvPr>
            <p:ph sz="half" idx="2" hasCustomPrompt="1"/>
          </p:nvPr>
        </p:nvSpPr>
        <p:spPr>
          <a:xfrm>
            <a:off x="839788" y="2505075"/>
            <a:ext cx="5157787" cy="3684588"/>
          </a:xfrm>
        </p:spPr>
        <p:txBody>
          <a:bodyPr/>
          <a:lstStyle/>
          <a:p>
            <a:r>
              <a:rPr kumimoji="1" lang="zh-CN" altLang="en-US"/>
              <a:t>编辑母版文本样式
第二级
第三级
第四级
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zh-CN" altLang="en-US"/>
              <a:t>编辑母版文本样式
第二级
第三级
第四级
第五级</a:t>
            </a:r>
          </a:p>
        </p:txBody>
      </p:sp>
      <p:sp>
        <p:nvSpPr>
          <p:cNvPr id="6" name="内容占位符 5"/>
          <p:cNvSpPr>
            <a:spLocks noGrp="1"/>
          </p:cNvSpPr>
          <p:nvPr>
            <p:ph sz="quarter" idx="4" hasCustomPrompt="1"/>
          </p:nvPr>
        </p:nvSpPr>
        <p:spPr>
          <a:xfrm>
            <a:off x="6172200" y="2505075"/>
            <a:ext cx="5183188" cy="3684588"/>
          </a:xfrm>
        </p:spPr>
        <p:txBody>
          <a:bodyPr/>
          <a:lstStyle/>
          <a:p>
            <a:r>
              <a:rPr kumimoji="1" lang="zh-CN" altLang="en-US"/>
              <a:t>编辑母版文本样式
第二级
第三级
第四级
第五级</a:t>
            </a:r>
          </a:p>
        </p:txBody>
      </p:sp>
      <p:sp>
        <p:nvSpPr>
          <p:cNvPr id="7" name="日期占位符 6"/>
          <p:cNvSpPr>
            <a:spLocks noGrp="1"/>
          </p:cNvSpPr>
          <p:nvPr>
            <p:ph type="dt" sz="half" idx="10"/>
          </p:nvPr>
        </p:nvSpPr>
        <p:spPr/>
        <p:txBody>
          <a:bodyPr/>
          <a:lstStyle/>
          <a:p>
            <a:fld id="{8633B49C-B650-824D-99EE-3D08F44A33EF}" type="datetimeFigureOut">
              <a:rPr kumimoji="1" lang="zh-CN" altLang="en-US" smtClean="0"/>
              <a:t>2018/8/15</a:t>
            </a:fld>
            <a:endParaRPr kumimoji="1" lang="zh-CN" altLang="en-US"/>
          </a:p>
        </p:txBody>
      </p:sp>
      <p:sp>
        <p:nvSpPr>
          <p:cNvPr id="8" name="页脚占位符 7"/>
          <p:cNvSpPr>
            <a:spLocks noGrp="1"/>
          </p:cNvSpPr>
          <p:nvPr>
            <p:ph type="ftr" sz="quarter" idx="11"/>
          </p:nvPr>
        </p:nvSpPr>
        <p:spPr/>
        <p:txBody>
          <a:bodyPr/>
          <a:lstStyle/>
          <a:p>
            <a:endParaRPr kumimoji="1" lang="zh-CN" altLang="en-US"/>
          </a:p>
        </p:txBody>
      </p:sp>
      <p:sp>
        <p:nvSpPr>
          <p:cNvPr id="9" name="灯片编号占位符 8"/>
          <p:cNvSpPr>
            <a:spLocks noGrp="1"/>
          </p:cNvSpPr>
          <p:nvPr>
            <p:ph type="sldNum" sz="quarter" idx="12"/>
          </p:nvPr>
        </p:nvSpPr>
        <p:spPr/>
        <p:txBody>
          <a:bodyPr/>
          <a:lstStyle/>
          <a:p>
            <a:fld id="{8B97551A-D010-0348-9132-2F3011DB47F4}" type="slidenum">
              <a:rPr kumimoji="1" lang="zh-CN" altLang="en-US" smtClean="0"/>
              <a:t>‹#›</a:t>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日期占位符 2"/>
          <p:cNvSpPr>
            <a:spLocks noGrp="1"/>
          </p:cNvSpPr>
          <p:nvPr>
            <p:ph type="dt" sz="half" idx="10"/>
          </p:nvPr>
        </p:nvSpPr>
        <p:spPr/>
        <p:txBody>
          <a:bodyPr/>
          <a:lstStyle/>
          <a:p>
            <a:fld id="{8633B49C-B650-824D-99EE-3D08F44A33EF}" type="datetimeFigureOut">
              <a:rPr kumimoji="1" lang="zh-CN" altLang="en-US" smtClean="0"/>
              <a:t>2018/8/15</a:t>
            </a:fld>
            <a:endParaRPr kumimoji="1" lang="zh-CN" altLang="en-US"/>
          </a:p>
        </p:txBody>
      </p:sp>
      <p:sp>
        <p:nvSpPr>
          <p:cNvPr id="4" name="页脚占位符 3"/>
          <p:cNvSpPr>
            <a:spLocks noGrp="1"/>
          </p:cNvSpPr>
          <p:nvPr>
            <p:ph type="ftr" sz="quarter" idx="11"/>
          </p:nvPr>
        </p:nvSpPr>
        <p:spPr/>
        <p:txBody>
          <a:bodyPr/>
          <a:lstStyle/>
          <a:p>
            <a:endParaRPr kumimoji="1" lang="zh-CN" altLang="en-US"/>
          </a:p>
        </p:txBody>
      </p:sp>
      <p:sp>
        <p:nvSpPr>
          <p:cNvPr id="5" name="灯片编号占位符 4"/>
          <p:cNvSpPr>
            <a:spLocks noGrp="1"/>
          </p:cNvSpPr>
          <p:nvPr>
            <p:ph type="sldNum" sz="quarter" idx="12"/>
          </p:nvPr>
        </p:nvSpPr>
        <p:spPr/>
        <p:txBody>
          <a:bodyPr/>
          <a:lstStyle/>
          <a:p>
            <a:fld id="{8B97551A-D010-0348-9132-2F3011DB47F4}" type="slidenum">
              <a:rPr kumimoji="1" lang="zh-CN" altLang="en-US" smtClean="0"/>
              <a:t>‹#›</a:t>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633B49C-B650-824D-99EE-3D08F44A33EF}" type="datetimeFigureOut">
              <a:rPr kumimoji="1" lang="zh-CN" altLang="en-US" smtClean="0"/>
              <a:t>2018/8/15</a:t>
            </a:fld>
            <a:endParaRPr kumimoji="1" lang="zh-CN" altLang="en-US"/>
          </a:p>
        </p:txBody>
      </p:sp>
      <p:sp>
        <p:nvSpPr>
          <p:cNvPr id="3" name="页脚占位符 2"/>
          <p:cNvSpPr>
            <a:spLocks noGrp="1"/>
          </p:cNvSpPr>
          <p:nvPr>
            <p:ph type="ftr" sz="quarter" idx="11"/>
          </p:nvPr>
        </p:nvSpPr>
        <p:spPr/>
        <p:txBody>
          <a:bodyPr/>
          <a:lstStyle/>
          <a:p>
            <a:endParaRPr kumimoji="1" lang="zh-CN" altLang="en-US"/>
          </a:p>
        </p:txBody>
      </p:sp>
      <p:sp>
        <p:nvSpPr>
          <p:cNvPr id="4" name="灯片编号占位符 3"/>
          <p:cNvSpPr>
            <a:spLocks noGrp="1"/>
          </p:cNvSpPr>
          <p:nvPr>
            <p:ph type="sldNum" sz="quarter" idx="12"/>
          </p:nvPr>
        </p:nvSpPr>
        <p:spPr/>
        <p:txBody>
          <a:bodyPr/>
          <a:lstStyle/>
          <a:p>
            <a:fld id="{8B97551A-D010-0348-9132-2F3011DB47F4}" type="slidenum">
              <a:rPr kumimoji="1" lang="zh-CN" altLang="en-US" smtClean="0"/>
              <a:t>‹#›</a:t>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kumimoji="1" lang="zh-CN" altLang="en-US"/>
              <a:t>编辑母版文本样式
第二级
第三级
第四级
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zh-CN" altLang="en-US"/>
              <a:t>编辑母版文本样式
第二级
第三级
第四级
第五级</a:t>
            </a:r>
          </a:p>
        </p:txBody>
      </p:sp>
      <p:sp>
        <p:nvSpPr>
          <p:cNvPr id="5" name="日期占位符 4"/>
          <p:cNvSpPr>
            <a:spLocks noGrp="1"/>
          </p:cNvSpPr>
          <p:nvPr>
            <p:ph type="dt" sz="half" idx="10"/>
          </p:nvPr>
        </p:nvSpPr>
        <p:spPr/>
        <p:txBody>
          <a:bodyPr/>
          <a:lstStyle/>
          <a:p>
            <a:fld id="{8633B49C-B650-824D-99EE-3D08F44A33EF}" type="datetimeFigureOut">
              <a:rPr kumimoji="1" lang="zh-CN" altLang="en-US" smtClean="0"/>
              <a:t>2018/8/15</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灯片编号占位符 6"/>
          <p:cNvSpPr>
            <a:spLocks noGrp="1"/>
          </p:cNvSpPr>
          <p:nvPr>
            <p:ph type="sldNum" sz="quarter" idx="12"/>
          </p:nvPr>
        </p:nvSpPr>
        <p:spPr/>
        <p:txBody>
          <a:bodyPr/>
          <a:lstStyle/>
          <a:p>
            <a:fld id="{8B97551A-D010-0348-9132-2F3011DB47F4}" type="slidenum">
              <a:rPr kumimoji="1" lang="zh-CN" altLang="en-US" smtClean="0"/>
              <a:t>‹#›</a:t>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zh-CN" altLang="en-US"/>
              <a:t>编辑母版文本样式
第二级
第三级
第四级
第五级</a:t>
            </a:r>
          </a:p>
        </p:txBody>
      </p:sp>
      <p:sp>
        <p:nvSpPr>
          <p:cNvPr id="5" name="日期占位符 4"/>
          <p:cNvSpPr>
            <a:spLocks noGrp="1"/>
          </p:cNvSpPr>
          <p:nvPr>
            <p:ph type="dt" sz="half" idx="10"/>
          </p:nvPr>
        </p:nvSpPr>
        <p:spPr/>
        <p:txBody>
          <a:bodyPr/>
          <a:lstStyle/>
          <a:p>
            <a:fld id="{8633B49C-B650-824D-99EE-3D08F44A33EF}" type="datetimeFigureOut">
              <a:rPr kumimoji="1" lang="zh-CN" altLang="en-US" smtClean="0"/>
              <a:t>2018/8/15</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灯片编号占位符 6"/>
          <p:cNvSpPr>
            <a:spLocks noGrp="1"/>
          </p:cNvSpPr>
          <p:nvPr>
            <p:ph type="sldNum" sz="quarter" idx="12"/>
          </p:nvPr>
        </p:nvSpPr>
        <p:spPr/>
        <p:txBody>
          <a:bodyPr/>
          <a:lstStyle/>
          <a:p>
            <a:fld id="{8B97551A-D010-0348-9132-2F3011DB47F4}" type="slidenum">
              <a:rPr kumimoji="1" lang="zh-CN" altLang="en-US" smtClean="0"/>
              <a:t>‹#›</a:t>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kumimoji="1" lang="zh-CN" altLang="en-US"/>
              <a:t>编辑母版文本样式
第二级
第三级
第四级
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33B49C-B650-824D-99EE-3D08F44A33EF}" type="datetimeFigureOut">
              <a:rPr kumimoji="1" lang="zh-CN" altLang="en-US" smtClean="0"/>
              <a:t>2018/8/15</a:t>
            </a:fld>
            <a:endParaRPr kumimoji="1"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97551A-D010-0348-9132-2F3011DB47F4}" type="slidenum">
              <a:rPr kumimoji="1" lang="zh-CN" altLang="en-US" smtClean="0"/>
              <a:t>‹#›</a:t>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716280" y="640715"/>
            <a:ext cx="10887075" cy="1264285"/>
          </a:xfrm>
        </p:spPr>
        <p:txBody>
          <a:bodyPr anchor="ctr">
            <a:noAutofit/>
          </a:bodyPr>
          <a:lstStyle/>
          <a:p>
            <a:pPr algn="r"/>
            <a:r>
              <a:rPr kumimoji="1" lang="zh-CN" altLang="en-US" sz="4400" b="1" dirty="0">
                <a:latin typeface="黑体" panose="02010609060101010101" pitchFamily="49" charset="-122"/>
                <a:ea typeface="黑体" panose="02010609060101010101" pitchFamily="49" charset="-122"/>
              </a:rPr>
              <a:t>医学伦理与卫生法学在</a:t>
            </a:r>
            <a:r>
              <a:rPr kumimoji="1" lang="zh-CN" altLang="en-US" sz="4400" b="1" dirty="0">
                <a:latin typeface="黑体" panose="02010609060101010101" pitchFamily="49" charset="-122"/>
                <a:ea typeface="黑体" panose="02010609060101010101" pitchFamily="49" charset="-122"/>
                <a:sym typeface="+mn-ea"/>
              </a:rPr>
              <a:t>医院</a:t>
            </a:r>
            <a:r>
              <a:rPr kumimoji="1" lang="zh-CN" altLang="en-US" sz="4400" b="1" dirty="0">
                <a:latin typeface="黑体" panose="02010609060101010101" pitchFamily="49" charset="-122"/>
                <a:ea typeface="黑体" panose="02010609060101010101" pitchFamily="49" charset="-122"/>
              </a:rPr>
              <a:t>的实践与应用</a:t>
            </a:r>
          </a:p>
        </p:txBody>
      </p:sp>
      <p:sp>
        <p:nvSpPr>
          <p:cNvPr id="3" name="副标题 2"/>
          <p:cNvSpPr>
            <a:spLocks noGrp="1"/>
          </p:cNvSpPr>
          <p:nvPr>
            <p:ph type="subTitle" idx="1"/>
          </p:nvPr>
        </p:nvSpPr>
        <p:spPr>
          <a:xfrm>
            <a:off x="1927860" y="1905313"/>
            <a:ext cx="8336280" cy="2514600"/>
          </a:xfrm>
        </p:spPr>
        <p:txBody>
          <a:bodyPr anchor="ctr">
            <a:normAutofit fontScale="92500" lnSpcReduction="10000"/>
          </a:bodyPr>
          <a:lstStyle/>
          <a:p>
            <a:pPr algn="l"/>
            <a:endParaRPr kumimoji="1" lang="en-US" altLang="zh-CN" sz="2000" dirty="0"/>
          </a:p>
          <a:p>
            <a:pPr algn="l"/>
            <a:r>
              <a:rPr kumimoji="1" lang="zh-CN" altLang="en-US" sz="2000" dirty="0"/>
              <a:t> </a:t>
            </a:r>
            <a:endParaRPr kumimoji="1" lang="en-US" altLang="zh-CN" sz="2000" dirty="0"/>
          </a:p>
          <a:p>
            <a:pPr algn="l">
              <a:spcBef>
                <a:spcPct val="0"/>
              </a:spcBef>
            </a:pPr>
            <a:r>
              <a:rPr kumimoji="1" lang="zh-CN" altLang="en-US" sz="3800" b="1" dirty="0">
                <a:latin typeface="Baoli SC" panose="02010600040101010101" pitchFamily="2" charset="-122"/>
                <a:ea typeface="Baoli SC" panose="02010600040101010101" pitchFamily="2" charset="-122"/>
                <a:cs typeface="+mj-cs"/>
              </a:rPr>
              <a:t>               </a:t>
            </a:r>
            <a:r>
              <a:rPr kumimoji="1" lang="zh-CN" altLang="en-US" sz="3800" b="1" dirty="0">
                <a:latin typeface="黑体" panose="02010609060101010101" pitchFamily="49" charset="-122"/>
                <a:ea typeface="黑体" panose="02010609060101010101" pitchFamily="49" charset="-122"/>
                <a:cs typeface="+mj-cs"/>
              </a:rPr>
              <a:t>赵兴胜</a:t>
            </a:r>
            <a:endParaRPr kumimoji="1" lang="en-US" altLang="zh-CN" sz="3800" b="1" dirty="0">
              <a:latin typeface="黑体" panose="02010609060101010101" pitchFamily="49" charset="-122"/>
              <a:ea typeface="黑体" panose="02010609060101010101" pitchFamily="49" charset="-122"/>
              <a:cs typeface="+mj-cs"/>
            </a:endParaRPr>
          </a:p>
          <a:p>
            <a:pPr algn="l">
              <a:spcBef>
                <a:spcPct val="0"/>
              </a:spcBef>
            </a:pPr>
            <a:endParaRPr kumimoji="1" lang="en-US" altLang="zh-CN" sz="3800" b="1" dirty="0">
              <a:latin typeface="黑体" panose="02010609060101010101" pitchFamily="49" charset="-122"/>
              <a:ea typeface="黑体" panose="02010609060101010101" pitchFamily="49" charset="-122"/>
              <a:cs typeface="+mj-cs"/>
            </a:endParaRPr>
          </a:p>
          <a:p>
            <a:pPr algn="l">
              <a:spcBef>
                <a:spcPct val="0"/>
              </a:spcBef>
            </a:pPr>
            <a:endParaRPr kumimoji="1" lang="en-US" altLang="zh-CN" sz="3800" b="1" dirty="0">
              <a:latin typeface="黑体" panose="02010609060101010101" pitchFamily="49" charset="-122"/>
              <a:ea typeface="黑体" panose="02010609060101010101" pitchFamily="49" charset="-122"/>
              <a:cs typeface="+mj-cs"/>
            </a:endParaRPr>
          </a:p>
          <a:p>
            <a:pPr algn="l">
              <a:spcBef>
                <a:spcPct val="0"/>
              </a:spcBef>
            </a:pPr>
            <a:r>
              <a:rPr kumimoji="1" lang="zh-CN" altLang="en-US" sz="3800" b="1" dirty="0">
                <a:latin typeface="黑体" panose="02010609060101010101" pitchFamily="49" charset="-122"/>
                <a:ea typeface="黑体" panose="02010609060101010101" pitchFamily="49" charset="-122"/>
                <a:cs typeface="+mj-cs"/>
              </a:rPr>
              <a:t>        内蒙古自治区人民医院</a:t>
            </a:r>
          </a:p>
        </p:txBody>
      </p:sp>
      <p:pic>
        <p:nvPicPr>
          <p:cNvPr id="8" name="图片 7"/>
          <p:cNvPicPr>
            <a:picLocks noChangeAspect="1"/>
          </p:cNvPicPr>
          <p:nvPr/>
        </p:nvPicPr>
        <p:blipFill rotWithShape="1">
          <a:blip r:embed="rId2"/>
          <a:srcRect r="10001" b="1"/>
          <a:stretch>
            <a:fillRect/>
          </a:stretch>
        </p:blipFill>
        <p:spPr>
          <a:xfrm>
            <a:off x="0" y="4419600"/>
            <a:ext cx="12192000" cy="2438400"/>
          </a:xfrm>
          <a:prstGeom prst="rect">
            <a:avLst/>
          </a:prstGeom>
        </p:spPr>
      </p:pic>
      <p:cxnSp>
        <p:nvCxnSpPr>
          <p:cNvPr id="13" name="Straight Connector 12"/>
          <p:cNvCxnSpPr>
            <a:cxnSpLocks noGrp="1" noRot="1" noChangeAspect="1" noMove="1" noResize="1" noEditPoints="1" noAdjustHandles="1" noChangeArrowheads="1" noChangeShapeType="1"/>
          </p:cNvCxnSpPr>
          <p:nvPr/>
        </p:nvCxnSpPr>
        <p:spPr>
          <a:xfrm flipV="1">
            <a:off x="8386843" y="5264106"/>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9699" name="Rectangle 3"/>
          <p:cNvSpPr>
            <a:spLocks noGrp="1" noChangeArrowheads="1"/>
          </p:cNvSpPr>
          <p:nvPr>
            <p:ph type="body" idx="1"/>
          </p:nvPr>
        </p:nvSpPr>
        <p:spPr>
          <a:xfrm>
            <a:off x="202259" y="1756449"/>
            <a:ext cx="11240716" cy="4467081"/>
          </a:xfrm>
        </p:spPr>
        <p:txBody>
          <a:bodyPr>
            <a:noAutofit/>
          </a:bodyPr>
          <a:lstStyle/>
          <a:p>
            <a:pPr marL="0" indent="0" algn="just">
              <a:lnSpc>
                <a:spcPct val="150000"/>
              </a:lnSpc>
              <a:buNone/>
            </a:pPr>
            <a:r>
              <a:rPr lang="zh-CN" altLang="en-US" sz="3200" b="1" dirty="0">
                <a:latin typeface="Songti SC" panose="02010600040101010101" pitchFamily="2" charset="-122"/>
                <a:ea typeface="Songti SC" panose="02010600040101010101" pitchFamily="2" charset="-122"/>
              </a:rPr>
              <a:t>科学技术进步和经济建设推动了整个社会的发展，是当代医学发展的两个重要背景。</a:t>
            </a:r>
            <a:endParaRPr lang="en-US" altLang="zh-CN" sz="3200" b="1" dirty="0">
              <a:latin typeface="Songti SC" panose="02010600040101010101" pitchFamily="2" charset="-122"/>
              <a:ea typeface="Songti SC" panose="02010600040101010101" pitchFamily="2" charset="-122"/>
            </a:endParaRPr>
          </a:p>
          <a:p>
            <a:pPr marL="0" indent="0" algn="just">
              <a:lnSpc>
                <a:spcPct val="150000"/>
              </a:lnSpc>
              <a:buNone/>
            </a:pPr>
            <a:r>
              <a:rPr lang="zh-CN" altLang="en-US" sz="3200" b="1" dirty="0">
                <a:latin typeface="Songti SC" panose="02010600040101010101" pitchFamily="2" charset="-122"/>
                <a:ea typeface="Songti SC" panose="02010600040101010101" pitchFamily="2" charset="-122"/>
              </a:rPr>
              <a:t>科学技术突飞猛进的发展为医学研究和医疗活动提供了层次越来越高、范围越来越宽阔的平台。</a:t>
            </a:r>
            <a:endParaRPr lang="en-US" altLang="zh-CN" sz="3200" b="1" dirty="0">
              <a:latin typeface="Songti SC" panose="02010600040101010101" pitchFamily="2" charset="-122"/>
              <a:ea typeface="Songti SC" panose="02010600040101010101" pitchFamily="2" charset="-122"/>
            </a:endParaRPr>
          </a:p>
          <a:p>
            <a:pPr marL="0" indent="0" algn="just">
              <a:lnSpc>
                <a:spcPct val="150000"/>
              </a:lnSpc>
              <a:buNone/>
            </a:pPr>
            <a:r>
              <a:rPr lang="zh-CN" altLang="en-US" sz="3200" b="1" dirty="0">
                <a:latin typeface="Songti SC" panose="02010600040101010101" pitchFamily="2" charset="-122"/>
                <a:ea typeface="Songti SC" panose="02010600040101010101" pitchFamily="2" charset="-122"/>
              </a:rPr>
              <a:t>科学技术进步，经济建设的发展对医疗卫生活动的作用不是单向的。</a:t>
            </a:r>
          </a:p>
        </p:txBody>
      </p:sp>
      <p:pic>
        <p:nvPicPr>
          <p:cNvPr id="4" name="图片 3"/>
          <p:cNvPicPr>
            <a:picLocks noChangeAspect="1"/>
          </p:cNvPicPr>
          <p:nvPr/>
        </p:nvPicPr>
        <p:blipFill>
          <a:blip r:embed="rId3">
            <a:alphaModFix amt="60000"/>
          </a:blip>
          <a:stretch>
            <a:fillRect/>
          </a:stretch>
        </p:blipFill>
        <p:spPr>
          <a:xfrm>
            <a:off x="0" y="0"/>
            <a:ext cx="12191999" cy="1896533"/>
          </a:xfrm>
          <a:prstGeom prst="rect">
            <a:avLst/>
          </a:prstGeom>
        </p:spPr>
      </p:pic>
      <p:sp>
        <p:nvSpPr>
          <p:cNvPr id="6" name="矩形 5">
            <a:extLst>
              <a:ext uri="{FF2B5EF4-FFF2-40B4-BE49-F238E27FC236}">
                <a16:creationId xmlns:a16="http://schemas.microsoft.com/office/drawing/2014/main" id="{4E550F40-4B88-6541-B14F-36973CCCE2D3}"/>
              </a:ext>
            </a:extLst>
          </p:cNvPr>
          <p:cNvSpPr/>
          <p:nvPr/>
        </p:nvSpPr>
        <p:spPr>
          <a:xfrm>
            <a:off x="683374" y="847123"/>
            <a:ext cx="10486582" cy="830997"/>
          </a:xfrm>
          <a:prstGeom prst="rect">
            <a:avLst/>
          </a:prstGeom>
        </p:spPr>
        <p:txBody>
          <a:bodyPr wrap="square">
            <a:spAutoFit/>
          </a:bodyPr>
          <a:lstStyle/>
          <a:p>
            <a:r>
              <a:rPr lang="zh-CN" altLang="en-US" sz="4800" b="1" dirty="0">
                <a:solidFill>
                  <a:srgbClr val="091BF5"/>
                </a:solidFill>
                <a:latin typeface="Baoli SC" panose="02010600040101010101" pitchFamily="2" charset="-122"/>
                <a:ea typeface="Baoli SC" panose="02010600040101010101" pitchFamily="2" charset="-122"/>
                <a:cs typeface="+mj-cs"/>
              </a:rPr>
              <a:t>五</a:t>
            </a:r>
            <a:r>
              <a:rPr lang="zh-CN" altLang="en-US" b="1" dirty="0">
                <a:solidFill>
                  <a:srgbClr val="091BF5"/>
                </a:solidFill>
                <a:latin typeface="Baoli SC" panose="02010600040101010101" pitchFamily="2" charset="-122"/>
                <a:ea typeface="Baoli SC" panose="02010600040101010101" pitchFamily="2" charset="-122"/>
              </a:rPr>
              <a:t>、</a:t>
            </a:r>
            <a:r>
              <a:rPr lang="zh-CN" altLang="en-US" sz="4800" b="1" dirty="0">
                <a:solidFill>
                  <a:srgbClr val="091BF5"/>
                </a:solidFill>
                <a:latin typeface="Baoli SC" panose="02010600040101010101" pitchFamily="2" charset="-122"/>
                <a:ea typeface="Baoli SC" panose="02010600040101010101" pitchFamily="2" charset="-122"/>
                <a:cs typeface="+mj-cs"/>
              </a:rPr>
              <a:t>科学技术进步与医学伦理学</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2">
            <a:alphaModFix amt="60000"/>
          </a:blip>
          <a:stretch>
            <a:fillRect/>
          </a:stretch>
        </p:blipFill>
        <p:spPr>
          <a:xfrm>
            <a:off x="0" y="0"/>
            <a:ext cx="12191999" cy="1896533"/>
          </a:xfrm>
          <a:prstGeom prst="rect">
            <a:avLst/>
          </a:prstGeom>
        </p:spPr>
      </p:pic>
      <p:sp>
        <p:nvSpPr>
          <p:cNvPr id="2" name="标题 1"/>
          <p:cNvSpPr>
            <a:spLocks noGrp="1"/>
          </p:cNvSpPr>
          <p:nvPr>
            <p:ph type="title"/>
          </p:nvPr>
        </p:nvSpPr>
        <p:spPr>
          <a:xfrm>
            <a:off x="262246" y="1775168"/>
            <a:ext cx="10515600" cy="1325563"/>
          </a:xfrm>
        </p:spPr>
        <p:txBody>
          <a:bodyPr>
            <a:normAutofit fontScale="90000"/>
          </a:bodyPr>
          <a:lstStyle/>
          <a:p>
            <a:r>
              <a:rPr lang="zh-CN" altLang="en-US" sz="4800" b="1" dirty="0">
                <a:solidFill>
                  <a:srgbClr val="091BF5"/>
                </a:solidFill>
                <a:latin typeface="Baoli SC" panose="02010600040101010101" pitchFamily="2" charset="-122"/>
                <a:ea typeface="Baoli SC" panose="02010600040101010101" pitchFamily="2" charset="-122"/>
              </a:rPr>
              <a:t>（一）科学技术为人类社会带来了福音</a:t>
            </a:r>
            <a:br>
              <a:rPr lang="zh-CN" altLang="en-US" dirty="0"/>
            </a:br>
            <a:endParaRPr kumimoji="1" lang="zh-CN" altLang="en-US" dirty="0"/>
          </a:p>
        </p:txBody>
      </p:sp>
      <p:sp>
        <p:nvSpPr>
          <p:cNvPr id="4" name="Rectangle 3"/>
          <p:cNvSpPr>
            <a:spLocks noGrp="1" noChangeArrowheads="1"/>
          </p:cNvSpPr>
          <p:nvPr>
            <p:ph idx="1"/>
          </p:nvPr>
        </p:nvSpPr>
        <p:spPr>
          <a:xfrm>
            <a:off x="372477" y="3228546"/>
            <a:ext cx="5850193" cy="3596940"/>
          </a:xfrm>
        </p:spPr>
        <p:txBody>
          <a:bodyPr>
            <a:normAutofit fontScale="32500" lnSpcReduction="20000"/>
          </a:bodyPr>
          <a:lstStyle/>
          <a:p>
            <a:pPr lvl="1" algn="just">
              <a:lnSpc>
                <a:spcPct val="170000"/>
              </a:lnSpc>
            </a:pPr>
            <a:r>
              <a:rPr lang="en-US" altLang="zh-CN" sz="7200" b="1" dirty="0">
                <a:latin typeface="Songti SC" panose="02010600040101010101" pitchFamily="2" charset="-122"/>
                <a:ea typeface="Songti SC" panose="02010600040101010101" pitchFamily="2" charset="-122"/>
              </a:rPr>
              <a:t>1895</a:t>
            </a:r>
            <a:r>
              <a:rPr lang="zh-CN" altLang="en-US" sz="7200" b="1" dirty="0">
                <a:latin typeface="Songti SC" panose="02010600040101010101" pitchFamily="2" charset="-122"/>
                <a:ea typeface="Songti SC" panose="02010600040101010101" pitchFamily="2" charset="-122"/>
              </a:rPr>
              <a:t>年</a:t>
            </a:r>
            <a:r>
              <a:rPr lang="en-US" altLang="zh-CN" sz="7200" b="1" dirty="0">
                <a:latin typeface="Songti SC" panose="02010600040101010101" pitchFamily="2" charset="-122"/>
                <a:ea typeface="Songti SC" panose="02010600040101010101" pitchFamily="2" charset="-122"/>
              </a:rPr>
              <a:t>X</a:t>
            </a:r>
            <a:r>
              <a:rPr lang="zh-CN" altLang="en-US" sz="7200" b="1" dirty="0">
                <a:latin typeface="Songti SC" panose="02010600040101010101" pitchFamily="2" charset="-122"/>
                <a:ea typeface="Songti SC" panose="02010600040101010101" pitchFamily="2" charset="-122"/>
              </a:rPr>
              <a:t>射线诊断技术</a:t>
            </a:r>
          </a:p>
          <a:p>
            <a:pPr lvl="1" algn="just">
              <a:lnSpc>
                <a:spcPct val="170000"/>
              </a:lnSpc>
            </a:pPr>
            <a:r>
              <a:rPr lang="en-US" altLang="zh-CN" sz="7200" b="1" dirty="0">
                <a:latin typeface="Songti SC" panose="02010600040101010101" pitchFamily="2" charset="-122"/>
                <a:ea typeface="Songti SC" panose="02010600040101010101" pitchFamily="2" charset="-122"/>
              </a:rPr>
              <a:t>1903</a:t>
            </a:r>
            <a:r>
              <a:rPr lang="zh-CN" altLang="en-US" sz="7200" b="1" dirty="0">
                <a:latin typeface="Songti SC" panose="02010600040101010101" pitchFamily="2" charset="-122"/>
                <a:ea typeface="Songti SC" panose="02010600040101010101" pitchFamily="2" charset="-122"/>
              </a:rPr>
              <a:t>年的超声心电检测技术</a:t>
            </a:r>
          </a:p>
          <a:p>
            <a:pPr lvl="1" algn="just">
              <a:lnSpc>
                <a:spcPct val="170000"/>
              </a:lnSpc>
            </a:pPr>
            <a:r>
              <a:rPr lang="en-US" altLang="zh-CN" sz="7200" b="1" dirty="0">
                <a:latin typeface="Songti SC" panose="02010600040101010101" pitchFamily="2" charset="-122"/>
                <a:ea typeface="Songti SC" panose="02010600040101010101" pitchFamily="2" charset="-122"/>
              </a:rPr>
              <a:t>20</a:t>
            </a:r>
            <a:r>
              <a:rPr lang="zh-CN" altLang="en-US" sz="7200" b="1" dirty="0">
                <a:latin typeface="Songti SC" panose="02010600040101010101" pitchFamily="2" charset="-122"/>
                <a:ea typeface="Songti SC" panose="02010600040101010101" pitchFamily="2" charset="-122"/>
              </a:rPr>
              <a:t>世纪</a:t>
            </a:r>
            <a:r>
              <a:rPr lang="en-US" altLang="zh-CN" sz="7200" b="1" dirty="0">
                <a:latin typeface="Songti SC" panose="02010600040101010101" pitchFamily="2" charset="-122"/>
                <a:ea typeface="Songti SC" panose="02010600040101010101" pitchFamily="2" charset="-122"/>
              </a:rPr>
              <a:t>70</a:t>
            </a:r>
            <a:r>
              <a:rPr lang="zh-CN" altLang="en-US" sz="7200" b="1" dirty="0">
                <a:latin typeface="Songti SC" panose="02010600040101010101" pitchFamily="2" charset="-122"/>
                <a:ea typeface="Songti SC" panose="02010600040101010101" pitchFamily="2" charset="-122"/>
              </a:rPr>
              <a:t>－</a:t>
            </a:r>
            <a:r>
              <a:rPr lang="en-US" altLang="zh-CN" sz="7200" b="1" dirty="0">
                <a:latin typeface="Songti SC" panose="02010600040101010101" pitchFamily="2" charset="-122"/>
                <a:ea typeface="Songti SC" panose="02010600040101010101" pitchFamily="2" charset="-122"/>
              </a:rPr>
              <a:t>80</a:t>
            </a:r>
            <a:r>
              <a:rPr lang="zh-CN" altLang="en-US" sz="7200" b="1" dirty="0">
                <a:latin typeface="Songti SC" panose="02010600040101010101" pitchFamily="2" charset="-122"/>
                <a:ea typeface="Songti SC" panose="02010600040101010101" pitchFamily="2" charset="-122"/>
              </a:rPr>
              <a:t>年代的超声波技术</a:t>
            </a:r>
          </a:p>
          <a:p>
            <a:pPr lvl="1" algn="just">
              <a:lnSpc>
                <a:spcPct val="170000"/>
              </a:lnSpc>
            </a:pPr>
            <a:r>
              <a:rPr lang="en-US" altLang="zh-CN" sz="7200" b="1" dirty="0">
                <a:latin typeface="Songti SC" panose="02010600040101010101" pitchFamily="2" charset="-122"/>
                <a:ea typeface="Songti SC" panose="02010600040101010101" pitchFamily="2" charset="-122"/>
              </a:rPr>
              <a:t>20</a:t>
            </a:r>
            <a:r>
              <a:rPr lang="zh-CN" altLang="en-US" sz="7200" b="1" dirty="0">
                <a:latin typeface="Songti SC" panose="02010600040101010101" pitchFamily="2" charset="-122"/>
                <a:ea typeface="Songti SC" panose="02010600040101010101" pitchFamily="2" charset="-122"/>
              </a:rPr>
              <a:t>世纪</a:t>
            </a:r>
            <a:r>
              <a:rPr lang="en-US" altLang="zh-CN" sz="7200" b="1" dirty="0">
                <a:latin typeface="Songti SC" panose="02010600040101010101" pitchFamily="2" charset="-122"/>
                <a:ea typeface="Songti SC" panose="02010600040101010101" pitchFamily="2" charset="-122"/>
              </a:rPr>
              <a:t>70</a:t>
            </a:r>
            <a:r>
              <a:rPr lang="zh-CN" altLang="en-US" sz="7200" b="1" dirty="0">
                <a:latin typeface="Songti SC" panose="02010600040101010101" pitchFamily="2" charset="-122"/>
                <a:ea typeface="Songti SC" panose="02010600040101010101" pitchFamily="2" charset="-122"/>
              </a:rPr>
              <a:t>年代的计算机数据处理结合形成的断层扫描成像技术（</a:t>
            </a:r>
            <a:r>
              <a:rPr lang="en-US" altLang="zh-CN" sz="7200" b="1" dirty="0">
                <a:latin typeface="Songti SC" panose="02010600040101010101" pitchFamily="2" charset="-122"/>
                <a:ea typeface="Songti SC" panose="02010600040101010101" pitchFamily="2" charset="-122"/>
              </a:rPr>
              <a:t>CT</a:t>
            </a:r>
            <a:r>
              <a:rPr lang="zh-CN" altLang="en-US" sz="7200" b="1" dirty="0">
                <a:latin typeface="Songti SC" panose="02010600040101010101" pitchFamily="2" charset="-122"/>
                <a:ea typeface="Songti SC" panose="02010600040101010101" pitchFamily="2" charset="-122"/>
              </a:rPr>
              <a:t>）</a:t>
            </a:r>
          </a:p>
          <a:p>
            <a:pPr lvl="1" algn="just">
              <a:lnSpc>
                <a:spcPct val="170000"/>
              </a:lnSpc>
            </a:pPr>
            <a:r>
              <a:rPr lang="en-US" altLang="zh-CN" sz="7200" b="1" dirty="0">
                <a:latin typeface="Songti SC" panose="02010600040101010101" pitchFamily="2" charset="-122"/>
                <a:ea typeface="Songti SC" panose="02010600040101010101" pitchFamily="2" charset="-122"/>
              </a:rPr>
              <a:t>20</a:t>
            </a:r>
            <a:r>
              <a:rPr lang="zh-CN" altLang="en-US" sz="7200" b="1" dirty="0">
                <a:latin typeface="Songti SC" panose="02010600040101010101" pitchFamily="2" charset="-122"/>
                <a:ea typeface="Songti SC" panose="02010600040101010101" pitchFamily="2" charset="-122"/>
              </a:rPr>
              <a:t>世纪</a:t>
            </a:r>
            <a:r>
              <a:rPr lang="en-US" altLang="zh-CN" sz="7200" b="1" dirty="0">
                <a:latin typeface="Songti SC" panose="02010600040101010101" pitchFamily="2" charset="-122"/>
                <a:ea typeface="Songti SC" panose="02010600040101010101" pitchFamily="2" charset="-122"/>
              </a:rPr>
              <a:t>80</a:t>
            </a:r>
            <a:r>
              <a:rPr lang="zh-CN" altLang="en-US" sz="7200" b="1" dirty="0">
                <a:latin typeface="Songti SC" panose="02010600040101010101" pitchFamily="2" charset="-122"/>
                <a:ea typeface="Songti SC" panose="02010600040101010101" pitchFamily="2" charset="-122"/>
              </a:rPr>
              <a:t>年代的磁共振成像技术（</a:t>
            </a:r>
            <a:r>
              <a:rPr lang="en-US" altLang="zh-CN" sz="7200" b="1" dirty="0">
                <a:latin typeface="Songti SC" panose="02010600040101010101" pitchFamily="2" charset="-122"/>
                <a:ea typeface="Songti SC" panose="02010600040101010101" pitchFamily="2" charset="-122"/>
              </a:rPr>
              <a:t>MRI</a:t>
            </a:r>
            <a:r>
              <a:rPr lang="zh-CN" altLang="en-US" sz="7200" b="1" dirty="0">
                <a:latin typeface="Songti SC" panose="02010600040101010101" pitchFamily="2" charset="-122"/>
                <a:ea typeface="Songti SC" panose="02010600040101010101" pitchFamily="2" charset="-122"/>
              </a:rPr>
              <a:t>）</a:t>
            </a:r>
            <a:endParaRPr lang="en-US" altLang="zh-CN" sz="7200" b="1" dirty="0">
              <a:latin typeface="Songti SC" panose="02010600040101010101" pitchFamily="2" charset="-122"/>
              <a:ea typeface="Songti SC" panose="02010600040101010101" pitchFamily="2" charset="-122"/>
            </a:endParaRPr>
          </a:p>
          <a:p>
            <a:pPr lvl="1" algn="just">
              <a:lnSpc>
                <a:spcPct val="180000"/>
              </a:lnSpc>
            </a:pPr>
            <a:endParaRPr lang="zh-CN" altLang="en-US" sz="9600" b="1" dirty="0">
              <a:latin typeface="Songti SC" panose="02010600040101010101" pitchFamily="2" charset="-122"/>
              <a:ea typeface="Songti SC" panose="02010600040101010101" pitchFamily="2" charset="-122"/>
            </a:endParaRPr>
          </a:p>
          <a:p>
            <a:pPr eaLnBrk="1" hangingPunct="1"/>
            <a:endParaRPr lang="zh-CN" altLang="en-US" sz="9600" dirty="0">
              <a:latin typeface="宋体" panose="02010600030101010101" pitchFamily="2" charset="-122"/>
            </a:endParaRPr>
          </a:p>
        </p:txBody>
      </p:sp>
      <p:sp>
        <p:nvSpPr>
          <p:cNvPr id="7" name="矩形 6"/>
          <p:cNvSpPr/>
          <p:nvPr/>
        </p:nvSpPr>
        <p:spPr>
          <a:xfrm>
            <a:off x="683374" y="847123"/>
            <a:ext cx="10486582" cy="830997"/>
          </a:xfrm>
          <a:prstGeom prst="rect">
            <a:avLst/>
          </a:prstGeom>
        </p:spPr>
        <p:txBody>
          <a:bodyPr wrap="square">
            <a:spAutoFit/>
          </a:bodyPr>
          <a:lstStyle/>
          <a:p>
            <a:r>
              <a:rPr lang="zh-CN" altLang="en-US" sz="4800" b="1" dirty="0">
                <a:solidFill>
                  <a:srgbClr val="091BF5"/>
                </a:solidFill>
                <a:latin typeface="Baoli SC" panose="02010600040101010101" pitchFamily="2" charset="-122"/>
                <a:ea typeface="Baoli SC" panose="02010600040101010101" pitchFamily="2" charset="-122"/>
                <a:cs typeface="+mj-cs"/>
              </a:rPr>
              <a:t>五</a:t>
            </a:r>
            <a:r>
              <a:rPr lang="zh-CN" altLang="en-US" b="1" dirty="0">
                <a:solidFill>
                  <a:srgbClr val="091BF5"/>
                </a:solidFill>
                <a:latin typeface="Baoli SC" panose="02010600040101010101" pitchFamily="2" charset="-122"/>
                <a:ea typeface="Baoli SC" panose="02010600040101010101" pitchFamily="2" charset="-122"/>
              </a:rPr>
              <a:t>、</a:t>
            </a:r>
            <a:r>
              <a:rPr lang="zh-CN" altLang="en-US" sz="4800" b="1" dirty="0">
                <a:solidFill>
                  <a:srgbClr val="091BF5"/>
                </a:solidFill>
                <a:latin typeface="Baoli SC" panose="02010600040101010101" pitchFamily="2" charset="-122"/>
                <a:ea typeface="Baoli SC" panose="02010600040101010101" pitchFamily="2" charset="-122"/>
                <a:cs typeface="+mj-cs"/>
              </a:rPr>
              <a:t>科学技术进步与医学伦理学</a:t>
            </a:r>
          </a:p>
        </p:txBody>
      </p:sp>
      <p:sp>
        <p:nvSpPr>
          <p:cNvPr id="3" name="矩形 2"/>
          <p:cNvSpPr/>
          <p:nvPr/>
        </p:nvSpPr>
        <p:spPr>
          <a:xfrm>
            <a:off x="965254" y="2613004"/>
            <a:ext cx="9922823" cy="584775"/>
          </a:xfrm>
          <a:prstGeom prst="rect">
            <a:avLst/>
          </a:prstGeom>
        </p:spPr>
        <p:txBody>
          <a:bodyPr wrap="square">
            <a:spAutoFit/>
          </a:bodyPr>
          <a:lstStyle/>
          <a:p>
            <a:r>
              <a:rPr lang="en-US" altLang="zh-CN" sz="3200" b="1" dirty="0">
                <a:latin typeface="Songti SC" panose="02010600040101010101" pitchFamily="2" charset="-122"/>
                <a:ea typeface="Songti SC" panose="02010600040101010101" pitchFamily="2" charset="-122"/>
              </a:rPr>
              <a:t>1.</a:t>
            </a:r>
            <a:r>
              <a:rPr lang="zh-CN" altLang="en-US" sz="3200" b="1" dirty="0">
                <a:latin typeface="Songti SC" panose="02010600040101010101" pitchFamily="2" charset="-122"/>
                <a:ea typeface="Songti SC" panose="02010600040101010101" pitchFamily="2" charset="-122"/>
              </a:rPr>
              <a:t>医学科技的发展提高了人的生存能力</a:t>
            </a:r>
            <a:endParaRPr lang="zh-CN" altLang="en-US" sz="3200" dirty="0"/>
          </a:p>
        </p:txBody>
      </p:sp>
      <p:sp>
        <p:nvSpPr>
          <p:cNvPr id="9" name="矩形 8"/>
          <p:cNvSpPr/>
          <p:nvPr/>
        </p:nvSpPr>
        <p:spPr>
          <a:xfrm>
            <a:off x="6420593" y="3598626"/>
            <a:ext cx="6096000" cy="2956643"/>
          </a:xfrm>
          <a:prstGeom prst="rect">
            <a:avLst/>
          </a:prstGeom>
        </p:spPr>
        <p:txBody>
          <a:bodyPr>
            <a:spAutoFit/>
          </a:bodyPr>
          <a:lstStyle/>
          <a:p>
            <a:pPr marL="685800" lvl="1" indent="-228600" algn="just">
              <a:lnSpc>
                <a:spcPct val="150000"/>
              </a:lnSpc>
              <a:spcBef>
                <a:spcPts val="500"/>
              </a:spcBef>
              <a:buFont typeface="Arial" panose="020B0604020202020204" pitchFamily="34" charset="0"/>
              <a:buChar char="•"/>
            </a:pPr>
            <a:r>
              <a:rPr lang="zh-CN" altLang="en-US" sz="2300" b="1" dirty="0">
                <a:latin typeface="Songti SC" panose="02010600040101010101" pitchFamily="2" charset="-122"/>
                <a:ea typeface="Songti SC" panose="02010600040101010101" pitchFamily="2" charset="-122"/>
              </a:rPr>
              <a:t>分子“雷达”的研制</a:t>
            </a:r>
          </a:p>
          <a:p>
            <a:pPr marL="685800" lvl="1" indent="-228600" algn="just">
              <a:lnSpc>
                <a:spcPct val="150000"/>
              </a:lnSpc>
              <a:spcBef>
                <a:spcPts val="500"/>
              </a:spcBef>
              <a:buFont typeface="Arial" panose="020B0604020202020204" pitchFamily="34" charset="0"/>
              <a:buChar char="•"/>
            </a:pPr>
            <a:r>
              <a:rPr lang="zh-CN" altLang="en-US" sz="2300" b="1" dirty="0">
                <a:latin typeface="Songti SC" panose="02010600040101010101" pitchFamily="2" charset="-122"/>
                <a:ea typeface="Songti SC" panose="02010600040101010101" pitchFamily="2" charset="-122"/>
              </a:rPr>
              <a:t>电子显微镜的应用</a:t>
            </a:r>
          </a:p>
          <a:p>
            <a:pPr marL="685800" lvl="1" indent="-228600" algn="just">
              <a:lnSpc>
                <a:spcPct val="150000"/>
              </a:lnSpc>
              <a:spcBef>
                <a:spcPts val="500"/>
              </a:spcBef>
              <a:buFont typeface="Arial" panose="020B0604020202020204" pitchFamily="34" charset="0"/>
              <a:buChar char="•"/>
            </a:pPr>
            <a:r>
              <a:rPr lang="zh-CN" altLang="en-US" sz="2300" b="1" dirty="0">
                <a:latin typeface="Songti SC" panose="02010600040101010101" pitchFamily="2" charset="-122"/>
                <a:ea typeface="Songti SC" panose="02010600040101010101" pitchFamily="2" charset="-122"/>
              </a:rPr>
              <a:t>人体震颤定量检测仪的发明 </a:t>
            </a:r>
          </a:p>
          <a:p>
            <a:pPr marL="685800" lvl="1" indent="-228600" algn="just">
              <a:lnSpc>
                <a:spcPct val="150000"/>
              </a:lnSpc>
              <a:spcBef>
                <a:spcPts val="500"/>
              </a:spcBef>
              <a:buFont typeface="Arial" panose="020B0604020202020204" pitchFamily="34" charset="0"/>
              <a:buChar char="•"/>
            </a:pPr>
            <a:r>
              <a:rPr lang="zh-CN" altLang="en-US" sz="2300" b="1" dirty="0">
                <a:latin typeface="Songti SC" panose="02010600040101010101" pitchFamily="2" charset="-122"/>
                <a:ea typeface="Songti SC" panose="02010600040101010101" pitchFamily="2" charset="-122"/>
              </a:rPr>
              <a:t>胚胎干细胞技术的研究和发展</a:t>
            </a:r>
          </a:p>
          <a:p>
            <a:pPr marL="685800" lvl="1" indent="-228600" algn="just">
              <a:lnSpc>
                <a:spcPct val="150000"/>
              </a:lnSpc>
              <a:spcBef>
                <a:spcPts val="500"/>
              </a:spcBef>
              <a:buFont typeface="Arial" panose="020B0604020202020204" pitchFamily="34" charset="0"/>
              <a:buChar char="•"/>
            </a:pPr>
            <a:r>
              <a:rPr lang="zh-CN" altLang="en-US" sz="2300" b="1" dirty="0">
                <a:latin typeface="Songti SC" panose="02010600040101010101" pitchFamily="2" charset="-122"/>
                <a:ea typeface="Songti SC" panose="02010600040101010101" pitchFamily="2" charset="-122"/>
              </a:rPr>
              <a:t>纳米技术的发展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a:alphaModFix amt="60000"/>
          </a:blip>
          <a:stretch>
            <a:fillRect/>
          </a:stretch>
        </p:blipFill>
        <p:spPr>
          <a:xfrm>
            <a:off x="0" y="0"/>
            <a:ext cx="12191999" cy="1896533"/>
          </a:xfrm>
          <a:prstGeom prst="rect">
            <a:avLst/>
          </a:prstGeom>
        </p:spPr>
      </p:pic>
      <p:sp>
        <p:nvSpPr>
          <p:cNvPr id="2" name="标题 1"/>
          <p:cNvSpPr>
            <a:spLocks noGrp="1"/>
          </p:cNvSpPr>
          <p:nvPr>
            <p:ph type="title"/>
          </p:nvPr>
        </p:nvSpPr>
        <p:spPr>
          <a:xfrm>
            <a:off x="256968" y="1965270"/>
            <a:ext cx="10515600" cy="1325563"/>
          </a:xfrm>
        </p:spPr>
        <p:txBody>
          <a:bodyPr>
            <a:normAutofit/>
          </a:bodyPr>
          <a:lstStyle/>
          <a:p>
            <a:r>
              <a:rPr lang="zh-CN" altLang="en-US" sz="4300" b="1" dirty="0">
                <a:solidFill>
                  <a:srgbClr val="091BF5"/>
                </a:solidFill>
                <a:latin typeface="Baoli SC" panose="02010600040101010101" pitchFamily="2" charset="-122"/>
                <a:ea typeface="Baoli SC" panose="02010600040101010101" pitchFamily="2" charset="-122"/>
              </a:rPr>
              <a:t>（一）科学技术为人类社会带来了福音</a:t>
            </a:r>
            <a:br>
              <a:rPr lang="zh-CN" altLang="en-US" dirty="0"/>
            </a:br>
            <a:endParaRPr kumimoji="1" lang="zh-CN" altLang="en-US" dirty="0"/>
          </a:p>
        </p:txBody>
      </p:sp>
      <p:sp>
        <p:nvSpPr>
          <p:cNvPr id="4" name="Rectangle 3"/>
          <p:cNvSpPr>
            <a:spLocks noGrp="1" noChangeArrowheads="1"/>
          </p:cNvSpPr>
          <p:nvPr>
            <p:ph idx="1"/>
          </p:nvPr>
        </p:nvSpPr>
        <p:spPr>
          <a:xfrm>
            <a:off x="0" y="2309492"/>
            <a:ext cx="6730999" cy="2346854"/>
          </a:xfrm>
        </p:spPr>
        <p:txBody>
          <a:bodyPr>
            <a:normAutofit fontScale="25000" lnSpcReduction="20000"/>
          </a:bodyPr>
          <a:lstStyle/>
          <a:p>
            <a:pPr lvl="1" algn="just">
              <a:lnSpc>
                <a:spcPct val="190000"/>
              </a:lnSpc>
            </a:pPr>
            <a:r>
              <a:rPr lang="zh-CN" altLang="en-US" sz="9200" b="1" dirty="0">
                <a:latin typeface="Songti SC" panose="02010600040101010101" pitchFamily="2" charset="-122"/>
                <a:ea typeface="Songti SC" panose="02010600040101010101" pitchFamily="2" charset="-122"/>
              </a:rPr>
              <a:t>避孕药的发明 </a:t>
            </a:r>
          </a:p>
          <a:p>
            <a:pPr lvl="1" algn="just">
              <a:lnSpc>
                <a:spcPct val="190000"/>
              </a:lnSpc>
            </a:pPr>
            <a:r>
              <a:rPr lang="zh-CN" altLang="en-US" sz="9200" b="1" dirty="0">
                <a:latin typeface="Songti SC" panose="02010600040101010101" pitchFamily="2" charset="-122"/>
                <a:ea typeface="Songti SC" panose="02010600040101010101" pitchFamily="2" charset="-122"/>
              </a:rPr>
              <a:t>青霉素的发明 </a:t>
            </a:r>
          </a:p>
          <a:p>
            <a:pPr lvl="1" algn="just">
              <a:lnSpc>
                <a:spcPct val="190000"/>
              </a:lnSpc>
            </a:pPr>
            <a:r>
              <a:rPr lang="zh-CN" altLang="en-US" sz="9200" b="1" dirty="0">
                <a:latin typeface="Songti SC" panose="02010600040101010101" pitchFamily="2" charset="-122"/>
                <a:ea typeface="Songti SC" panose="02010600040101010101" pitchFamily="2" charset="-122"/>
              </a:rPr>
              <a:t>瘟疫、天花、白内障等病症的突破</a:t>
            </a:r>
          </a:p>
          <a:p>
            <a:pPr lvl="1" algn="just">
              <a:lnSpc>
                <a:spcPct val="190000"/>
              </a:lnSpc>
            </a:pPr>
            <a:r>
              <a:rPr lang="zh-CN" altLang="en-US" sz="9200" b="1" dirty="0">
                <a:latin typeface="Songti SC" panose="02010600040101010101" pitchFamily="2" charset="-122"/>
                <a:ea typeface="Songti SC" panose="02010600040101010101" pitchFamily="2" charset="-122"/>
              </a:rPr>
              <a:t>维生素的发现</a:t>
            </a:r>
          </a:p>
          <a:p>
            <a:pPr eaLnBrk="1" hangingPunct="1">
              <a:lnSpc>
                <a:spcPct val="110000"/>
              </a:lnSpc>
              <a:buFontTx/>
              <a:buNone/>
            </a:pPr>
            <a:endParaRPr lang="zh-CN" altLang="en-US" sz="2000" dirty="0">
              <a:latin typeface="宋体" panose="02010600030101010101" pitchFamily="2" charset="-122"/>
            </a:endParaRPr>
          </a:p>
          <a:p>
            <a:pPr eaLnBrk="1" hangingPunct="1"/>
            <a:endParaRPr lang="zh-CN" altLang="en-US" sz="2000" dirty="0">
              <a:latin typeface="宋体" panose="02010600030101010101" pitchFamily="2" charset="-122"/>
            </a:endParaRPr>
          </a:p>
        </p:txBody>
      </p:sp>
      <p:sp>
        <p:nvSpPr>
          <p:cNvPr id="3" name="矩形 2"/>
          <p:cNvSpPr/>
          <p:nvPr/>
        </p:nvSpPr>
        <p:spPr>
          <a:xfrm>
            <a:off x="5740399" y="2424746"/>
            <a:ext cx="6096000" cy="2027671"/>
          </a:xfrm>
          <a:prstGeom prst="rect">
            <a:avLst/>
          </a:prstGeom>
        </p:spPr>
        <p:txBody>
          <a:bodyPr>
            <a:spAutoFit/>
          </a:bodyPr>
          <a:lstStyle/>
          <a:p>
            <a:pPr marL="800100" lvl="1" indent="-342900" algn="just">
              <a:lnSpc>
                <a:spcPct val="190000"/>
              </a:lnSpc>
              <a:buFont typeface="Arial" panose="020B0604020202020204" pitchFamily="34" charset="0"/>
              <a:buChar char="•"/>
            </a:pPr>
            <a:r>
              <a:rPr lang="zh-CN" altLang="en-US" sz="2300" b="1" dirty="0">
                <a:latin typeface="Songti SC" panose="02010600040101010101" pitchFamily="2" charset="-122"/>
                <a:ea typeface="Songti SC" panose="02010600040101010101" pitchFamily="2" charset="-122"/>
              </a:rPr>
              <a:t>胰岛素的分离与人工合成</a:t>
            </a:r>
          </a:p>
          <a:p>
            <a:pPr marL="800100" lvl="1" indent="-342900" algn="just">
              <a:lnSpc>
                <a:spcPct val="190000"/>
              </a:lnSpc>
              <a:buFont typeface="Arial" panose="020B0604020202020204" pitchFamily="34" charset="0"/>
              <a:buChar char="•"/>
            </a:pPr>
            <a:r>
              <a:rPr lang="zh-CN" altLang="en-US" sz="2300" b="1" dirty="0">
                <a:latin typeface="Songti SC" panose="02010600040101010101" pitchFamily="2" charset="-122"/>
                <a:ea typeface="Songti SC" panose="02010600040101010101" pitchFamily="2" charset="-122"/>
              </a:rPr>
              <a:t>磺胺类药物的发明</a:t>
            </a:r>
          </a:p>
          <a:p>
            <a:pPr marL="800100" lvl="1" indent="-342900" algn="just">
              <a:lnSpc>
                <a:spcPct val="190000"/>
              </a:lnSpc>
              <a:buFont typeface="Arial" panose="020B0604020202020204" pitchFamily="34" charset="0"/>
              <a:buChar char="•"/>
            </a:pPr>
            <a:r>
              <a:rPr lang="zh-CN" altLang="en-US" sz="2300" b="1" dirty="0">
                <a:latin typeface="Songti SC" panose="02010600040101010101" pitchFamily="2" charset="-122"/>
                <a:ea typeface="Songti SC" panose="02010600040101010101" pitchFamily="2" charset="-122"/>
              </a:rPr>
              <a:t>激素与抗生素以及其它合成药物的发现 </a:t>
            </a:r>
            <a:endParaRPr lang="en-US" altLang="zh-CN" sz="2300" b="1" dirty="0">
              <a:latin typeface="Songti SC" panose="02010600040101010101" pitchFamily="2" charset="-122"/>
              <a:ea typeface="Songti SC" panose="02010600040101010101" pitchFamily="2" charset="-122"/>
            </a:endParaRPr>
          </a:p>
        </p:txBody>
      </p:sp>
      <p:sp>
        <p:nvSpPr>
          <p:cNvPr id="7" name="矩形 6"/>
          <p:cNvSpPr/>
          <p:nvPr/>
        </p:nvSpPr>
        <p:spPr>
          <a:xfrm>
            <a:off x="1645920" y="4876800"/>
            <a:ext cx="8214360" cy="1557349"/>
          </a:xfrm>
          <a:prstGeom prst="rect">
            <a:avLst/>
          </a:prstGeom>
        </p:spPr>
        <p:txBody>
          <a:bodyPr wrap="square">
            <a:spAutoFit/>
          </a:bodyPr>
          <a:lstStyle/>
          <a:p>
            <a:pPr marL="685800" lvl="1" indent="-228600" algn="just">
              <a:lnSpc>
                <a:spcPct val="170000"/>
              </a:lnSpc>
              <a:spcBef>
                <a:spcPts val="500"/>
              </a:spcBef>
              <a:buFont typeface="Arial" panose="020B0604020202020204" pitchFamily="34" charset="0"/>
              <a:buChar char="•"/>
            </a:pPr>
            <a:r>
              <a:rPr lang="zh-CN" altLang="en-US" sz="2800" b="1" dirty="0">
                <a:latin typeface="Songti SC" panose="02010600040101010101" pitchFamily="2" charset="-122"/>
                <a:ea typeface="Songti SC" panose="02010600040101010101" pitchFamily="2" charset="-122"/>
              </a:rPr>
              <a:t>上述医疗技术的发展不断改善人们的健康状况</a:t>
            </a:r>
            <a:r>
              <a:rPr lang="en-US" altLang="zh-CN" sz="2800" b="1" dirty="0">
                <a:latin typeface="Songti SC" panose="02010600040101010101" pitchFamily="2" charset="-122"/>
                <a:ea typeface="Songti SC" panose="02010600040101010101" pitchFamily="2" charset="-122"/>
              </a:rPr>
              <a:t>,</a:t>
            </a:r>
            <a:r>
              <a:rPr lang="zh-CN" altLang="en-US" sz="2800" b="1" dirty="0">
                <a:latin typeface="Songti SC" panose="02010600040101010101" pitchFamily="2" charset="-122"/>
                <a:ea typeface="Songti SC" panose="02010600040101010101" pitchFamily="2" charset="-122"/>
              </a:rPr>
              <a:t>使人类的平均寿命得到了大幅度的提高。  </a:t>
            </a:r>
          </a:p>
        </p:txBody>
      </p:sp>
      <p:sp>
        <p:nvSpPr>
          <p:cNvPr id="9" name="矩形 8"/>
          <p:cNvSpPr/>
          <p:nvPr/>
        </p:nvSpPr>
        <p:spPr>
          <a:xfrm>
            <a:off x="509809" y="1024046"/>
            <a:ext cx="10486582" cy="830997"/>
          </a:xfrm>
          <a:prstGeom prst="rect">
            <a:avLst/>
          </a:prstGeom>
        </p:spPr>
        <p:txBody>
          <a:bodyPr wrap="square">
            <a:spAutoFit/>
          </a:bodyPr>
          <a:lstStyle/>
          <a:p>
            <a:r>
              <a:rPr lang="zh-CN" altLang="en-US" sz="4800" b="1" dirty="0">
                <a:solidFill>
                  <a:srgbClr val="091BF5"/>
                </a:solidFill>
                <a:latin typeface="Baoli SC" panose="02010600040101010101" pitchFamily="2" charset="-122"/>
                <a:ea typeface="Baoli SC" panose="02010600040101010101" pitchFamily="2" charset="-122"/>
                <a:cs typeface="+mj-cs"/>
              </a:rPr>
              <a:t>五、科学技术进步与医学伦理学</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a:alphaModFix amt="60000"/>
          </a:blip>
          <a:stretch>
            <a:fillRect/>
          </a:stretch>
        </p:blipFill>
        <p:spPr>
          <a:xfrm>
            <a:off x="0" y="0"/>
            <a:ext cx="12191999" cy="1896533"/>
          </a:xfrm>
          <a:prstGeom prst="rect">
            <a:avLst/>
          </a:prstGeom>
        </p:spPr>
      </p:pic>
      <p:sp>
        <p:nvSpPr>
          <p:cNvPr id="3" name="内容占位符 2"/>
          <p:cNvSpPr>
            <a:spLocks noGrp="1"/>
          </p:cNvSpPr>
          <p:nvPr>
            <p:ph idx="1"/>
          </p:nvPr>
        </p:nvSpPr>
        <p:spPr>
          <a:xfrm>
            <a:off x="553193" y="2324389"/>
            <a:ext cx="10515600" cy="644442"/>
          </a:xfrm>
        </p:spPr>
        <p:txBody>
          <a:bodyPr/>
          <a:lstStyle/>
          <a:p>
            <a:pPr marL="0" indent="0">
              <a:buNone/>
            </a:pPr>
            <a:r>
              <a:rPr lang="en-US" altLang="zh-CN" sz="3200" b="1" dirty="0">
                <a:latin typeface="Songti SC" panose="02010600040101010101" pitchFamily="2" charset="-122"/>
                <a:ea typeface="Songti SC" panose="02010600040101010101" pitchFamily="2" charset="-122"/>
              </a:rPr>
              <a:t>2</a:t>
            </a:r>
            <a:r>
              <a:rPr lang="zh-CN" altLang="en-US" sz="3200" b="1" dirty="0">
                <a:latin typeface="Songti SC" panose="02010600040101010101" pitchFamily="2" charset="-122"/>
                <a:ea typeface="Songti SC" panose="02010600040101010101" pitchFamily="2" charset="-122"/>
              </a:rPr>
              <a:t>．计算机化推动医疗保健事业的迅速发展</a:t>
            </a:r>
          </a:p>
        </p:txBody>
      </p:sp>
      <p:sp>
        <p:nvSpPr>
          <p:cNvPr id="4" name="矩形 3"/>
          <p:cNvSpPr/>
          <p:nvPr/>
        </p:nvSpPr>
        <p:spPr>
          <a:xfrm>
            <a:off x="683374" y="847123"/>
            <a:ext cx="10486582" cy="830997"/>
          </a:xfrm>
          <a:prstGeom prst="rect">
            <a:avLst/>
          </a:prstGeom>
        </p:spPr>
        <p:txBody>
          <a:bodyPr wrap="square">
            <a:spAutoFit/>
          </a:bodyPr>
          <a:lstStyle/>
          <a:p>
            <a:r>
              <a:rPr lang="zh-CN" altLang="en-US" sz="4800" b="1" dirty="0">
                <a:solidFill>
                  <a:srgbClr val="091BF5"/>
                </a:solidFill>
                <a:latin typeface="Baoli SC" panose="02010600040101010101" pitchFamily="2" charset="-122"/>
                <a:ea typeface="Baoli SC" panose="02010600040101010101" pitchFamily="2" charset="-122"/>
                <a:cs typeface="+mj-cs"/>
              </a:rPr>
              <a:t>五</a:t>
            </a:r>
            <a:r>
              <a:rPr lang="zh-CN" altLang="en-US" b="1" dirty="0">
                <a:solidFill>
                  <a:srgbClr val="091BF5"/>
                </a:solidFill>
                <a:latin typeface="Baoli SC" panose="02010600040101010101" pitchFamily="2" charset="-122"/>
                <a:ea typeface="Baoli SC" panose="02010600040101010101" pitchFamily="2" charset="-122"/>
              </a:rPr>
              <a:t>、</a:t>
            </a:r>
            <a:r>
              <a:rPr lang="zh-CN" altLang="en-US" sz="4800" b="1" dirty="0">
                <a:solidFill>
                  <a:srgbClr val="091BF5"/>
                </a:solidFill>
                <a:latin typeface="Baoli SC" panose="02010600040101010101" pitchFamily="2" charset="-122"/>
                <a:ea typeface="Baoli SC" panose="02010600040101010101" pitchFamily="2" charset="-122"/>
                <a:cs typeface="+mj-cs"/>
              </a:rPr>
              <a:t>科学技术进步与医学伦理学</a:t>
            </a:r>
          </a:p>
        </p:txBody>
      </p:sp>
      <p:sp>
        <p:nvSpPr>
          <p:cNvPr id="7" name="矩形 6"/>
          <p:cNvSpPr/>
          <p:nvPr/>
        </p:nvSpPr>
        <p:spPr>
          <a:xfrm>
            <a:off x="1136072" y="3113982"/>
            <a:ext cx="8577943" cy="3276600"/>
          </a:xfrm>
          <a:prstGeom prst="rect">
            <a:avLst/>
          </a:prstGeom>
        </p:spPr>
        <p:txBody>
          <a:bodyPr wrap="square">
            <a:spAutoFit/>
          </a:bodyPr>
          <a:lstStyle/>
          <a:p>
            <a:pPr marL="342900" indent="-342900">
              <a:lnSpc>
                <a:spcPct val="150000"/>
              </a:lnSpc>
              <a:buFont typeface="Wingdings" panose="05000000000000000000" pitchFamily="2" charset="2"/>
              <a:buChar char="ü"/>
            </a:pPr>
            <a:r>
              <a:rPr lang="zh-CN" altLang="en-US" sz="2300" b="1" dirty="0">
                <a:latin typeface="Songti SC" panose="02010600040101010101" pitchFamily="2" charset="-122"/>
                <a:ea typeface="Songti SC" panose="02010600040101010101" pitchFamily="2" charset="-122"/>
              </a:rPr>
              <a:t>在医院、医师、药师和病人之间能否建立起寻医问药的网络</a:t>
            </a:r>
          </a:p>
          <a:p>
            <a:pPr marL="342900" indent="-342900">
              <a:lnSpc>
                <a:spcPct val="150000"/>
              </a:lnSpc>
              <a:buFont typeface="Wingdings" panose="05000000000000000000" pitchFamily="2" charset="2"/>
              <a:buChar char="ü"/>
            </a:pPr>
            <a:r>
              <a:rPr lang="zh-CN" altLang="en-US" sz="2300" b="1" dirty="0">
                <a:latin typeface="Songti SC" panose="02010600040101010101" pitchFamily="2" charset="-122"/>
                <a:ea typeface="Songti SC" panose="02010600040101010101" pitchFamily="2" charset="-122"/>
              </a:rPr>
              <a:t>建立存放病人从出生到死亡的所有医疗记录，并能随时随地通过网络提取</a:t>
            </a:r>
          </a:p>
          <a:p>
            <a:pPr marL="342900" indent="-342900">
              <a:lnSpc>
                <a:spcPct val="150000"/>
              </a:lnSpc>
              <a:buFont typeface="Wingdings" panose="05000000000000000000" pitchFamily="2" charset="2"/>
              <a:buChar char="ü"/>
            </a:pPr>
            <a:r>
              <a:rPr lang="zh-CN" altLang="en-US" sz="2300" b="1" dirty="0">
                <a:latin typeface="Songti SC" panose="02010600040101010101" pitchFamily="2" charset="-122"/>
                <a:ea typeface="Songti SC" panose="02010600040101010101" pitchFamily="2" charset="-122"/>
              </a:rPr>
              <a:t>计算机的诊断系统胜过一般医生的诊断</a:t>
            </a:r>
          </a:p>
          <a:p>
            <a:pPr marL="342900" indent="-342900">
              <a:lnSpc>
                <a:spcPct val="150000"/>
              </a:lnSpc>
              <a:buFont typeface="Wingdings" panose="05000000000000000000" pitchFamily="2" charset="2"/>
              <a:buChar char="ü"/>
            </a:pPr>
            <a:r>
              <a:rPr lang="zh-CN" altLang="en-US" sz="2300" b="1" dirty="0">
                <a:latin typeface="Songti SC" panose="02010600040101010101" pitchFamily="2" charset="-122"/>
                <a:ea typeface="Songti SC" panose="02010600040101010101" pitchFamily="2" charset="-122"/>
              </a:rPr>
              <a:t>利用计算机通过神经网络进行信息处理</a:t>
            </a:r>
          </a:p>
          <a:p>
            <a:pPr marL="342900" indent="-342900">
              <a:lnSpc>
                <a:spcPct val="150000"/>
              </a:lnSpc>
              <a:buFont typeface="Wingdings" panose="05000000000000000000" pitchFamily="2" charset="2"/>
              <a:buChar char="ü"/>
            </a:pPr>
            <a:r>
              <a:rPr lang="zh-CN" altLang="en-US" sz="2300" b="1" dirty="0">
                <a:latin typeface="Songti SC" panose="02010600040101010101" pitchFamily="2" charset="-122"/>
                <a:ea typeface="Songti SC" panose="02010600040101010101" pitchFamily="2" charset="-122"/>
              </a:rPr>
              <a:t>代替人进行新的药物实验 </a:t>
            </a:r>
          </a:p>
        </p:txBody>
      </p:sp>
      <p:sp>
        <p:nvSpPr>
          <p:cNvPr id="8" name="标题 1"/>
          <p:cNvSpPr>
            <a:spLocks noGrp="1"/>
          </p:cNvSpPr>
          <p:nvPr>
            <p:ph type="title"/>
          </p:nvPr>
        </p:nvSpPr>
        <p:spPr>
          <a:xfrm>
            <a:off x="262246" y="1775168"/>
            <a:ext cx="10515600" cy="1325563"/>
          </a:xfrm>
        </p:spPr>
        <p:txBody>
          <a:bodyPr>
            <a:normAutofit fontScale="90000"/>
          </a:bodyPr>
          <a:lstStyle/>
          <a:p>
            <a:r>
              <a:rPr lang="zh-CN" altLang="en-US" sz="4800" b="1" dirty="0">
                <a:solidFill>
                  <a:srgbClr val="091BF5"/>
                </a:solidFill>
                <a:latin typeface="Baoli SC" panose="02010600040101010101" pitchFamily="2" charset="-122"/>
                <a:ea typeface="Baoli SC" panose="02010600040101010101" pitchFamily="2" charset="-122"/>
              </a:rPr>
              <a:t>（一）科学技术为人类社会带来了福音</a:t>
            </a:r>
            <a:br>
              <a:rPr lang="zh-CN" altLang="en-US" dirty="0"/>
            </a:br>
            <a:endParaRPr kumimoji="1"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alphaModFix amt="60000"/>
          </a:blip>
          <a:stretch>
            <a:fillRect/>
          </a:stretch>
        </p:blipFill>
        <p:spPr>
          <a:xfrm>
            <a:off x="0" y="0"/>
            <a:ext cx="12191999" cy="1896533"/>
          </a:xfrm>
          <a:prstGeom prst="rect">
            <a:avLst/>
          </a:prstGeom>
        </p:spPr>
      </p:pic>
      <p:sp>
        <p:nvSpPr>
          <p:cNvPr id="2" name="标题 1"/>
          <p:cNvSpPr>
            <a:spLocks noGrp="1"/>
          </p:cNvSpPr>
          <p:nvPr>
            <p:ph type="title"/>
          </p:nvPr>
        </p:nvSpPr>
        <p:spPr>
          <a:xfrm>
            <a:off x="321734" y="754592"/>
            <a:ext cx="10515600" cy="1325563"/>
          </a:xfrm>
        </p:spPr>
        <p:txBody>
          <a:bodyPr/>
          <a:lstStyle/>
          <a:p>
            <a:r>
              <a:rPr lang="zh-CN" altLang="en-US" sz="4300" b="1" dirty="0">
                <a:solidFill>
                  <a:srgbClr val="091BF5"/>
                </a:solidFill>
                <a:latin typeface="Baoli SC" panose="02010600040101010101" pitchFamily="2" charset="-122"/>
                <a:ea typeface="Baoli SC" panose="02010600040101010101" pitchFamily="2" charset="-122"/>
              </a:rPr>
              <a:t>（二）科学技术的负面效应</a:t>
            </a:r>
          </a:p>
        </p:txBody>
      </p:sp>
      <p:sp>
        <p:nvSpPr>
          <p:cNvPr id="5" name="Rectangle 3"/>
          <p:cNvSpPr>
            <a:spLocks noGrp="1" noChangeArrowheads="1"/>
          </p:cNvSpPr>
          <p:nvPr>
            <p:ph idx="1"/>
          </p:nvPr>
        </p:nvSpPr>
        <p:spPr>
          <a:xfrm>
            <a:off x="321734" y="1896533"/>
            <a:ext cx="12039600" cy="4351338"/>
          </a:xfrm>
        </p:spPr>
        <p:txBody>
          <a:bodyPr>
            <a:noAutofit/>
          </a:bodyPr>
          <a:lstStyle/>
          <a:p>
            <a:pPr marL="457200" lvl="1" indent="0" algn="just">
              <a:lnSpc>
                <a:spcPct val="150000"/>
              </a:lnSpc>
              <a:buNone/>
            </a:pPr>
            <a:r>
              <a:rPr lang="en-US" altLang="zh-CN" sz="2800" b="1" dirty="0">
                <a:latin typeface="Songti SC" panose="02010600040101010101" pitchFamily="2" charset="-122"/>
                <a:ea typeface="Songti SC" panose="02010600040101010101" pitchFamily="2" charset="-122"/>
              </a:rPr>
              <a:t>1.</a:t>
            </a:r>
            <a:r>
              <a:rPr lang="zh-CN" altLang="en-US" sz="2800" b="1" dirty="0">
                <a:latin typeface="Songti SC" panose="02010600040101010101" pitchFamily="2" charset="-122"/>
                <a:ea typeface="Songti SC" panose="02010600040101010101" pitchFamily="2" charset="-122"/>
              </a:rPr>
              <a:t>大型高科技医疗设备导致医疗费用大幅度上涨</a:t>
            </a:r>
            <a:endParaRPr lang="en-US" altLang="zh-CN" sz="2800" b="1" dirty="0">
              <a:latin typeface="Songti SC" panose="02010600040101010101" pitchFamily="2" charset="-122"/>
              <a:ea typeface="Songti SC" panose="02010600040101010101" pitchFamily="2" charset="-122"/>
            </a:endParaRPr>
          </a:p>
          <a:p>
            <a:pPr marL="457200" lvl="1" indent="0" algn="just">
              <a:lnSpc>
                <a:spcPct val="150000"/>
              </a:lnSpc>
              <a:buNone/>
            </a:pPr>
            <a:r>
              <a:rPr lang="en-US" altLang="zh-CN" sz="2800" b="1" dirty="0">
                <a:latin typeface="Songti SC" panose="02010600040101010101" pitchFamily="2" charset="-122"/>
                <a:ea typeface="Songti SC" panose="02010600040101010101" pitchFamily="2" charset="-122"/>
              </a:rPr>
              <a:t>2.</a:t>
            </a:r>
            <a:r>
              <a:rPr lang="zh-CN" altLang="en-US" sz="2800" b="1" dirty="0">
                <a:latin typeface="Songti SC" panose="02010600040101010101" pitchFamily="2" charset="-122"/>
                <a:ea typeface="Songti SC" panose="02010600040101010101" pitchFamily="2" charset="-122"/>
              </a:rPr>
              <a:t> 医疗高技术盲目发展使医疗与预防、治疗与康复失衡</a:t>
            </a:r>
            <a:endParaRPr lang="en-US" altLang="zh-CN" sz="2800" b="1" dirty="0">
              <a:latin typeface="Songti SC" panose="02010600040101010101" pitchFamily="2" charset="-122"/>
              <a:ea typeface="Songti SC" panose="02010600040101010101" pitchFamily="2" charset="-122"/>
            </a:endParaRPr>
          </a:p>
          <a:p>
            <a:pPr marL="457200" lvl="1" indent="0" algn="just">
              <a:lnSpc>
                <a:spcPct val="150000"/>
              </a:lnSpc>
              <a:buNone/>
            </a:pPr>
            <a:r>
              <a:rPr lang="en-US" altLang="zh-CN" sz="2800" b="1" dirty="0">
                <a:latin typeface="Songti SC" panose="02010600040101010101" pitchFamily="2" charset="-122"/>
                <a:ea typeface="Songti SC" panose="02010600040101010101" pitchFamily="2" charset="-122"/>
              </a:rPr>
              <a:t>3.</a:t>
            </a:r>
            <a:r>
              <a:rPr lang="zh-CN" altLang="en-US" sz="2800" b="1" dirty="0">
                <a:latin typeface="Songti SC" panose="02010600040101010101" pitchFamily="2" charset="-122"/>
                <a:ea typeface="Songti SC" panose="02010600040101010101" pitchFamily="2" charset="-122"/>
              </a:rPr>
              <a:t> 高科技本身的负面影响</a:t>
            </a:r>
          </a:p>
          <a:p>
            <a:pPr marL="457200" lvl="1" indent="0" algn="just">
              <a:lnSpc>
                <a:spcPct val="150000"/>
              </a:lnSpc>
              <a:buNone/>
            </a:pPr>
            <a:r>
              <a:rPr lang="zh-CN" altLang="en-US" b="1" dirty="0">
                <a:latin typeface="Songti SC" panose="02010600040101010101" pitchFamily="2" charset="-122"/>
                <a:ea typeface="Songti SC" panose="02010600040101010101" pitchFamily="2" charset="-122"/>
              </a:rPr>
              <a:t>   基因技术可能产生的消极作用 </a:t>
            </a:r>
          </a:p>
          <a:p>
            <a:pPr marL="457200" lvl="1" indent="0" algn="just">
              <a:lnSpc>
                <a:spcPct val="150000"/>
              </a:lnSpc>
              <a:buNone/>
            </a:pPr>
            <a:r>
              <a:rPr lang="zh-CN" altLang="en-US" b="1" dirty="0">
                <a:latin typeface="Songti SC" panose="02010600040101010101" pitchFamily="2" charset="-122"/>
                <a:ea typeface="Songti SC" panose="02010600040101010101" pitchFamily="2" charset="-122"/>
              </a:rPr>
              <a:t>   克隆技术在医学和伦理上产生的负面影响 </a:t>
            </a:r>
          </a:p>
          <a:p>
            <a:pPr marL="457200" lvl="1" indent="0" algn="just">
              <a:lnSpc>
                <a:spcPct val="150000"/>
              </a:lnSpc>
              <a:buNone/>
            </a:pPr>
            <a:r>
              <a:rPr lang="zh-CN" altLang="en-US" b="1" dirty="0">
                <a:latin typeface="Songti SC" panose="02010600040101010101" pitchFamily="2" charset="-122"/>
                <a:ea typeface="Songti SC" panose="02010600040101010101" pitchFamily="2" charset="-122"/>
              </a:rPr>
              <a:t>   纳米技术带来的问题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2">
            <a:alphaModFix amt="60000"/>
          </a:blip>
          <a:stretch>
            <a:fillRect/>
          </a:stretch>
        </p:blipFill>
        <p:spPr>
          <a:xfrm>
            <a:off x="1" y="0"/>
            <a:ext cx="12191999" cy="1896533"/>
          </a:xfrm>
          <a:prstGeom prst="rect">
            <a:avLst/>
          </a:prstGeom>
        </p:spPr>
      </p:pic>
      <p:sp>
        <p:nvSpPr>
          <p:cNvPr id="4" name="Rectangle 3"/>
          <p:cNvSpPr>
            <a:spLocks noGrp="1" noChangeArrowheads="1"/>
          </p:cNvSpPr>
          <p:nvPr>
            <p:ph idx="1"/>
          </p:nvPr>
        </p:nvSpPr>
        <p:spPr>
          <a:xfrm>
            <a:off x="308758" y="2064581"/>
            <a:ext cx="11199421" cy="4351338"/>
          </a:xfrm>
        </p:spPr>
        <p:txBody>
          <a:bodyPr>
            <a:noAutofit/>
          </a:bodyPr>
          <a:lstStyle/>
          <a:p>
            <a:pPr eaLnBrk="1" hangingPunct="1">
              <a:lnSpc>
                <a:spcPct val="110000"/>
              </a:lnSpc>
            </a:pPr>
            <a:r>
              <a:rPr lang="zh-CN" altLang="en-US" sz="2400" b="1" dirty="0">
                <a:latin typeface="Songti SC" panose="02010600040101010101" pitchFamily="2" charset="-122"/>
                <a:ea typeface="Songti SC" panose="02010600040101010101" pitchFamily="2" charset="-122"/>
              </a:rPr>
              <a:t>科学技术作为人类一种实践活动，它本身需要道德规范。比如科学技术的求实精神、创新精神、追求真理的精神、团结协作的精神等等就构成现代伦理道德的重要成份。</a:t>
            </a:r>
          </a:p>
          <a:p>
            <a:pPr eaLnBrk="1" hangingPunct="1">
              <a:lnSpc>
                <a:spcPct val="110000"/>
              </a:lnSpc>
            </a:pPr>
            <a:r>
              <a:rPr lang="zh-CN" altLang="en-US" sz="2400" b="1" dirty="0">
                <a:latin typeface="Songti SC" panose="02010600040101010101" pitchFamily="2" charset="-122"/>
                <a:ea typeface="Songti SC" panose="02010600040101010101" pitchFamily="2" charset="-122"/>
              </a:rPr>
              <a:t>科学技术的发展，正确地揭示了客观世界的规律，使人们获得对客观世界的科学认识，直接导致人们原先由于愚昧迷信而形成的伦理道德观念被更新。比如对生、老、病、死的认识。人体解剖 ，捐献遗体和有用器官 。</a:t>
            </a:r>
            <a:endParaRPr lang="en-US" altLang="zh-CN" sz="2400" b="1" dirty="0">
              <a:latin typeface="Songti SC" panose="02010600040101010101" pitchFamily="2" charset="-122"/>
              <a:ea typeface="Songti SC" panose="02010600040101010101" pitchFamily="2" charset="-122"/>
            </a:endParaRPr>
          </a:p>
          <a:p>
            <a:pPr eaLnBrk="1" hangingPunct="1">
              <a:lnSpc>
                <a:spcPct val="110000"/>
              </a:lnSpc>
            </a:pPr>
            <a:r>
              <a:rPr lang="zh-CN" altLang="en-US" sz="2400" b="1" dirty="0">
                <a:latin typeface="Songti SC" panose="02010600040101010101" pitchFamily="2" charset="-122"/>
                <a:ea typeface="Songti SC" panose="02010600040101010101" pitchFamily="2" charset="-122"/>
              </a:rPr>
              <a:t>科学技术的一些新成就及其运用直接引起人们之间新的伦理关系，从而引发人们进行新的道德思考。例如</a:t>
            </a:r>
            <a:r>
              <a:rPr lang="en-US" altLang="zh-CN" sz="2400" b="1" dirty="0">
                <a:latin typeface="Songti SC" panose="02010600040101010101" pitchFamily="2" charset="-122"/>
                <a:ea typeface="Songti SC" panose="02010600040101010101" pitchFamily="2" charset="-122"/>
              </a:rPr>
              <a:t>, “</a:t>
            </a:r>
            <a:r>
              <a:rPr lang="zh-CN" altLang="en-US" sz="2400" b="1" dirty="0">
                <a:latin typeface="Songti SC" panose="02010600040101010101" pitchFamily="2" charset="-122"/>
                <a:ea typeface="Songti SC" panose="02010600040101010101" pitchFamily="2" charset="-122"/>
              </a:rPr>
              <a:t>安乐死”的道德之争。试管婴儿、生育技术、器官移植、“克隆人”技术、网络技术、基因技术、纳米技术、干细胞技术等等。</a:t>
            </a:r>
            <a:endParaRPr lang="en-US" altLang="zh-CN" sz="2400" b="1" dirty="0">
              <a:latin typeface="Songti SC" panose="02010600040101010101" pitchFamily="2" charset="-122"/>
              <a:ea typeface="Songti SC" panose="02010600040101010101" pitchFamily="2" charset="-122"/>
            </a:endParaRPr>
          </a:p>
        </p:txBody>
      </p:sp>
      <p:sp>
        <p:nvSpPr>
          <p:cNvPr id="6" name="矩形 5"/>
          <p:cNvSpPr/>
          <p:nvPr/>
        </p:nvSpPr>
        <p:spPr>
          <a:xfrm>
            <a:off x="509809" y="1024046"/>
            <a:ext cx="10486582" cy="830997"/>
          </a:xfrm>
          <a:prstGeom prst="rect">
            <a:avLst/>
          </a:prstGeom>
        </p:spPr>
        <p:txBody>
          <a:bodyPr wrap="square">
            <a:spAutoFit/>
          </a:bodyPr>
          <a:lstStyle/>
          <a:p>
            <a:r>
              <a:rPr lang="zh-CN" altLang="en-US" sz="4800" b="1" dirty="0">
                <a:solidFill>
                  <a:srgbClr val="091BF5"/>
                </a:solidFill>
                <a:latin typeface="Baoli SC" panose="02010600040101010101" pitchFamily="2" charset="-122"/>
                <a:ea typeface="Baoli SC" panose="02010600040101010101" pitchFamily="2" charset="-122"/>
                <a:cs typeface="+mj-cs"/>
              </a:rPr>
              <a:t>五</a:t>
            </a:r>
            <a:r>
              <a:rPr lang="zh-CN" altLang="en-US" b="1" dirty="0">
                <a:solidFill>
                  <a:srgbClr val="091BF5"/>
                </a:solidFill>
                <a:latin typeface="Baoli SC" panose="02010600040101010101" pitchFamily="2" charset="-122"/>
                <a:ea typeface="Baoli SC" panose="02010600040101010101" pitchFamily="2" charset="-122"/>
              </a:rPr>
              <a:t>、</a:t>
            </a:r>
            <a:r>
              <a:rPr lang="zh-CN" altLang="en-US" sz="4800" b="1" dirty="0">
                <a:solidFill>
                  <a:srgbClr val="091BF5"/>
                </a:solidFill>
                <a:latin typeface="Baoli SC" panose="02010600040101010101" pitchFamily="2" charset="-122"/>
                <a:ea typeface="Baoli SC" panose="02010600040101010101" pitchFamily="2" charset="-122"/>
                <a:cs typeface="+mj-cs"/>
              </a:rPr>
              <a:t>科学技术进步与医学伦理学</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2">
            <a:alphaModFix amt="42000"/>
          </a:blip>
          <a:srcRect l="14081" r="54851"/>
          <a:stretch>
            <a:fillRect/>
          </a:stretch>
        </p:blipFill>
        <p:spPr>
          <a:xfrm>
            <a:off x="5878849" y="10"/>
            <a:ext cx="6313150" cy="68579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
        <p:nvSpPr>
          <p:cNvPr id="2" name="标题 1"/>
          <p:cNvSpPr>
            <a:spLocks noGrp="1"/>
          </p:cNvSpPr>
          <p:nvPr>
            <p:ph type="title"/>
          </p:nvPr>
        </p:nvSpPr>
        <p:spPr>
          <a:xfrm>
            <a:off x="407308" y="752964"/>
            <a:ext cx="5419834" cy="1692794"/>
          </a:xfrm>
        </p:spPr>
        <p:txBody>
          <a:bodyPr>
            <a:normAutofit fontScale="90000"/>
          </a:bodyPr>
          <a:lstStyle/>
          <a:p>
            <a:r>
              <a:rPr lang="zh-CN" altLang="en-US" sz="4300" b="1" dirty="0">
                <a:solidFill>
                  <a:srgbClr val="091BF5"/>
                </a:solidFill>
                <a:latin typeface="Baoli SC" panose="02010600040101010101" pitchFamily="2" charset="-122"/>
                <a:ea typeface="Baoli SC" panose="02010600040101010101" pitchFamily="2" charset="-122"/>
              </a:rPr>
              <a:t>医生私自换切逝者眼角膜，是恶魔还是天使</a:t>
            </a:r>
            <a:br>
              <a:rPr lang="zh-CN" altLang="en-US" sz="3700" b="1" dirty="0">
                <a:solidFill>
                  <a:srgbClr val="091BF5"/>
                </a:solidFill>
              </a:rPr>
            </a:br>
            <a:endParaRPr kumimoji="1" lang="zh-CN" altLang="en-US" sz="3700" dirty="0">
              <a:solidFill>
                <a:srgbClr val="091BF5"/>
              </a:solidFill>
            </a:endParaRPr>
          </a:p>
        </p:txBody>
      </p:sp>
      <p:cxnSp>
        <p:nvCxnSpPr>
          <p:cNvPr id="9" name="Straight Arrow Connector 8"/>
          <p:cNvCxnSpPr>
            <a:cxnSpLocks noGrp="1" noRot="1" noChangeAspect="1" noMove="1" noResize="1" noEditPoints="1" noAdjustHandles="1" noChangeArrowheads="1" noChangeShapeType="1"/>
          </p:cNvCxnSpPr>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内容占位符 2"/>
          <p:cNvSpPr>
            <a:spLocks noGrp="1"/>
          </p:cNvSpPr>
          <p:nvPr>
            <p:ph idx="1"/>
          </p:nvPr>
        </p:nvSpPr>
        <p:spPr>
          <a:xfrm>
            <a:off x="655320" y="2446129"/>
            <a:ext cx="8251612" cy="3462228"/>
          </a:xfrm>
        </p:spPr>
        <p:txBody>
          <a:bodyPr>
            <a:noAutofit/>
          </a:bodyPr>
          <a:lstStyle/>
          <a:p>
            <a:pPr marL="0" indent="0">
              <a:buNone/>
            </a:pPr>
            <a:br>
              <a:rPr lang="zh-CN" altLang="en-US" dirty="0">
                <a:latin typeface="Songti SC" panose="02010600040101010101" pitchFamily="2" charset="-122"/>
                <a:ea typeface="Songti SC" panose="02010600040101010101" pitchFamily="2" charset="-122"/>
              </a:rPr>
            </a:br>
            <a:r>
              <a:rPr lang="zh-CN" altLang="en-US" b="1" dirty="0">
                <a:latin typeface="Songti SC" panose="02010600040101010101" pitchFamily="2" charset="-122"/>
                <a:ea typeface="Songti SC" panose="02010600040101010101" pitchFamily="2" charset="-122"/>
              </a:rPr>
              <a:t>孙医生为抢救一名将要失明的烧伤病人，在眼库中找到了仅有的一颗失效的眼角膜，已无利用移植价值。随即灵机一动想到刚刚死去的女尸存放在太平间，就去那里摘取了两眼。又将两颗假眼球垫放在尸体的原处，死者家属都未发现，最后被殡仪馆的化妆人员发觉。接受移植的病人恢复了视力，见到了光明，对孙医生真是感恩万分。另一方面死者家属则认为侵犯了死者的尸体完整的权利。</a:t>
            </a:r>
            <a:endParaRPr kumimoji="1" lang="en-US" altLang="zh-CN" b="1" dirty="0">
              <a:latin typeface="Songti SC" panose="02010600040101010101" pitchFamily="2" charset="-122"/>
              <a:ea typeface="Songti SC" panose="02010600040101010101" pitchFamily="2"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kumimoji="1" lang="zh-CN" altLang="en-US"/>
          </a:p>
        </p:txBody>
      </p:sp>
      <p:sp>
        <p:nvSpPr>
          <p:cNvPr id="3" name="内容占位符 2"/>
          <p:cNvSpPr>
            <a:spLocks noGrp="1"/>
          </p:cNvSpPr>
          <p:nvPr>
            <p:ph idx="1"/>
          </p:nvPr>
        </p:nvSpPr>
        <p:spPr/>
        <p:txBody>
          <a:bodyPr/>
          <a:lstStyle/>
          <a:p>
            <a:pPr marL="0" indent="0">
              <a:buNone/>
            </a:pPr>
            <a:endParaRPr kumimoji="1" lang="zh-CN" altLang="en-US" dirty="0"/>
          </a:p>
        </p:txBody>
      </p:sp>
      <p:pic>
        <p:nvPicPr>
          <p:cNvPr id="4" name="图片 3"/>
          <p:cNvPicPr>
            <a:picLocks noChangeAspect="1"/>
          </p:cNvPicPr>
          <p:nvPr/>
        </p:nvPicPr>
        <p:blipFill>
          <a:blip r:embed="rId2">
            <a:alphaModFix amt="60000"/>
          </a:blip>
          <a:stretch>
            <a:fillRect/>
          </a:stretch>
        </p:blipFill>
        <p:spPr>
          <a:xfrm>
            <a:off x="0" y="0"/>
            <a:ext cx="12191999" cy="1896533"/>
          </a:xfrm>
          <a:prstGeom prst="rect">
            <a:avLst/>
          </a:prstGeom>
        </p:spPr>
      </p:pic>
      <p:sp>
        <p:nvSpPr>
          <p:cNvPr id="5" name="标题 1"/>
          <p:cNvSpPr txBox="1"/>
          <p:nvPr/>
        </p:nvSpPr>
        <p:spPr>
          <a:xfrm>
            <a:off x="926618" y="823921"/>
            <a:ext cx="7874482" cy="134275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900" b="1" dirty="0">
                <a:solidFill>
                  <a:srgbClr val="091BF5"/>
                </a:solidFill>
                <a:latin typeface="Baoli SC" panose="02010600040101010101" pitchFamily="2" charset="-122"/>
                <a:ea typeface="Baoli SC" panose="02010600040101010101" pitchFamily="2" charset="-122"/>
              </a:rPr>
              <a:t>六、 医学伦理与卫生法律</a:t>
            </a:r>
          </a:p>
        </p:txBody>
      </p:sp>
      <p:sp>
        <p:nvSpPr>
          <p:cNvPr id="6" name="内容占位符 2"/>
          <p:cNvSpPr txBox="1"/>
          <p:nvPr/>
        </p:nvSpPr>
        <p:spPr>
          <a:xfrm>
            <a:off x="926617" y="2591757"/>
            <a:ext cx="9891803" cy="2619839"/>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AutoNum type="arabicPeriod"/>
            </a:pPr>
            <a:r>
              <a:rPr kumimoji="1" lang="zh-CN" altLang="en-US" b="1" dirty="0">
                <a:latin typeface="Songti SC" panose="02010600040101010101" pitchFamily="2" charset="-122"/>
                <a:ea typeface="Songti SC" panose="02010600040101010101" pitchFamily="2" charset="-122"/>
              </a:rPr>
              <a:t>在医院临床、科研中需要医学伦理与卫生法学的双重管辖。</a:t>
            </a:r>
            <a:endParaRPr kumimoji="1" lang="en-US" altLang="zh-CN" b="1" dirty="0">
              <a:latin typeface="Songti SC" panose="02010600040101010101" pitchFamily="2" charset="-122"/>
              <a:ea typeface="Songti SC" panose="02010600040101010101" pitchFamily="2" charset="-122"/>
            </a:endParaRPr>
          </a:p>
          <a:p>
            <a:pPr marL="342900" indent="-342900">
              <a:buFont typeface="Arial" panose="020B0604020202020204" pitchFamily="34" charset="0"/>
              <a:buAutoNum type="arabicPeriod"/>
            </a:pPr>
            <a:r>
              <a:rPr kumimoji="1" lang="zh-CN" altLang="en-US" b="1" dirty="0">
                <a:latin typeface="Songti SC" panose="02010600040101010101" pitchFamily="2" charset="-122"/>
                <a:ea typeface="Songti SC" panose="02010600040101010101" pitchFamily="2" charset="-122"/>
              </a:rPr>
              <a:t>遵守片面的医学伦理程序可能违法。</a:t>
            </a:r>
            <a:endParaRPr kumimoji="1" lang="en-US" altLang="zh-CN" b="1" dirty="0">
              <a:latin typeface="Songti SC" panose="02010600040101010101" pitchFamily="2" charset="-122"/>
              <a:ea typeface="Songti SC" panose="02010600040101010101" pitchFamily="2" charset="-122"/>
            </a:endParaRPr>
          </a:p>
          <a:p>
            <a:pPr marL="342900" indent="-342900">
              <a:buFont typeface="Arial" panose="020B0604020202020204" pitchFamily="34" charset="0"/>
              <a:buAutoNum type="arabicPeriod"/>
            </a:pPr>
            <a:r>
              <a:rPr kumimoji="1" lang="zh-CN" altLang="en-US" b="1" dirty="0">
                <a:latin typeface="Songti SC" panose="02010600040101010101" pitchFamily="2" charset="-122"/>
                <a:ea typeface="Songti SC" panose="02010600040101010101" pitchFamily="2" charset="-122"/>
              </a:rPr>
              <a:t>一味强调守法，不重视医学伦理程序，无法实现医生救死扶伤的职责。</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p:cNvSpPr>
            <a:spLocks noGrp="1" noRot="1" noChangeAspect="1" noMove="1" noResize="1" noEditPoints="1" noAdjustHandles="1" noChangeArrowheads="1" noChangeShapeType="1" noTextEdit="1"/>
          </p:cNvSpPr>
          <p:nvPr/>
        </p:nvSpPr>
        <p:spPr>
          <a:xfrm>
            <a:off x="0" y="0"/>
            <a:ext cx="12192000" cy="6858000"/>
          </a:xfrm>
          <a:prstGeom prst="rect">
            <a:avLst/>
          </a:prstGeom>
          <a:solidFill>
            <a:srgbClr val="765C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a:spLocks noGrp="1" noRot="1" noChangeAspect="1" noMove="1" noResize="1" noEditPoints="1" noAdjustHandles="1" noChangeArrowheads="1" noChangeShapeType="1" noTextEdit="1"/>
          </p:cNvSpPr>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图片 3"/>
          <p:cNvPicPr>
            <a:picLocks noGrp="1" noChangeAspect="1"/>
          </p:cNvPicPr>
          <p:nvPr>
            <p:ph idx="1"/>
          </p:nvPr>
        </p:nvPicPr>
        <p:blipFill rotWithShape="1">
          <a:blip r:embed="rId2">
            <a:alphaModFix amt="40000"/>
          </a:blip>
          <a:srcRect r="40000"/>
          <a:stretch>
            <a:fillRect/>
          </a:stretch>
        </p:blipFill>
        <p:spPr>
          <a:xfrm>
            <a:off x="1143941" y="643467"/>
            <a:ext cx="9904117" cy="5571066"/>
          </a:xfrm>
          <a:prstGeom prst="rect">
            <a:avLst/>
          </a:prstGeom>
        </p:spPr>
      </p:pic>
      <p:sp>
        <p:nvSpPr>
          <p:cNvPr id="8" name="矩形 7"/>
          <p:cNvSpPr/>
          <p:nvPr/>
        </p:nvSpPr>
        <p:spPr>
          <a:xfrm>
            <a:off x="2255588" y="1347801"/>
            <a:ext cx="5262979" cy="769441"/>
          </a:xfrm>
          <a:prstGeom prst="rect">
            <a:avLst/>
          </a:prstGeom>
        </p:spPr>
        <p:txBody>
          <a:bodyPr wrap="none">
            <a:spAutoFit/>
          </a:bodyPr>
          <a:lstStyle/>
          <a:p>
            <a:r>
              <a:rPr lang="zh-CN" altLang="en-US" sz="4400" b="1" dirty="0">
                <a:solidFill>
                  <a:srgbClr val="091BF5"/>
                </a:solidFill>
                <a:latin typeface="Baoli SC" panose="02010600040101010101" pitchFamily="2" charset="-122"/>
                <a:ea typeface="Baoli SC" panose="02010600040101010101" pitchFamily="2" charset="-122"/>
              </a:rPr>
              <a:t>医学伦理与卫生法律</a:t>
            </a:r>
            <a:endParaRPr lang="zh-CN" altLang="en-US" sz="4400" dirty="0"/>
          </a:p>
        </p:txBody>
      </p:sp>
      <p:sp>
        <p:nvSpPr>
          <p:cNvPr id="15" name="矩形 14"/>
          <p:cNvSpPr/>
          <p:nvPr/>
        </p:nvSpPr>
        <p:spPr>
          <a:xfrm>
            <a:off x="1337324" y="3785981"/>
            <a:ext cx="9164320" cy="768350"/>
          </a:xfrm>
          <a:prstGeom prst="rect">
            <a:avLst/>
          </a:prstGeom>
        </p:spPr>
        <p:txBody>
          <a:bodyPr wrap="none">
            <a:spAutoFit/>
          </a:bodyPr>
          <a:lstStyle/>
          <a:p>
            <a:r>
              <a:rPr lang="zh-CN" altLang="en-US" sz="4400" b="1" dirty="0">
                <a:latin typeface="Songti SC" panose="02010600040101010101" pitchFamily="2" charset="-122"/>
                <a:ea typeface="Songti SC" panose="02010600040101010101" pitchFamily="2" charset="-122"/>
              </a:rPr>
              <a:t>让医院临床、科研工作既合情又合理</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2">
            <a:alphaModFix amt="43000"/>
          </a:blip>
          <a:srcRect r="11831"/>
          <a:stretch>
            <a:fillRect/>
          </a:stretch>
        </p:blipFill>
        <p:spPr>
          <a:xfrm>
            <a:off x="0" y="0"/>
            <a:ext cx="12192001" cy="4666928"/>
          </a:xfrm>
          <a:prstGeom prst="rect">
            <a:avLst/>
          </a:prstGeom>
        </p:spPr>
      </p:pic>
      <p:pic>
        <p:nvPicPr>
          <p:cNvPr id="9" name="Picture 8"/>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1" name="Oval 10"/>
          <p:cNvSpPr>
            <a:spLocks noGrp="1" noRot="1" noChangeAspect="1" noMove="1" noResize="1" noEditPoints="1" noAdjustHandles="1" noChangeArrowheads="1" noChangeShapeType="1" noTextEdit="1"/>
          </p:cNvSpPr>
          <p:nvPr/>
        </p:nvSpPr>
        <p:spPr>
          <a:xfrm>
            <a:off x="1456267" y="4388303"/>
            <a:ext cx="824089" cy="70298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p:cNvSpPr>
            <a:spLocks noGrp="1"/>
          </p:cNvSpPr>
          <p:nvPr>
            <p:ph type="title"/>
          </p:nvPr>
        </p:nvSpPr>
        <p:spPr>
          <a:xfrm>
            <a:off x="630396" y="1363388"/>
            <a:ext cx="10929938" cy="1509931"/>
          </a:xfrm>
        </p:spPr>
        <p:txBody>
          <a:bodyPr>
            <a:noAutofit/>
          </a:bodyPr>
          <a:lstStyle/>
          <a:p>
            <a:r>
              <a:rPr lang="en-US" altLang="zh-CN" sz="3600" b="1" dirty="0">
                <a:latin typeface="Songti SC" panose="02010600040101010101" pitchFamily="2" charset="-122"/>
                <a:ea typeface="Songti SC" panose="02010600040101010101" pitchFamily="2" charset="-122"/>
              </a:rPr>
              <a:t>《</a:t>
            </a:r>
            <a:r>
              <a:rPr lang="zh-CN" altLang="en-US" sz="3600" b="1" dirty="0">
                <a:latin typeface="Songti SC" panose="02010600040101010101" pitchFamily="2" charset="-122"/>
                <a:ea typeface="Songti SC" panose="02010600040101010101" pitchFamily="2" charset="-122"/>
              </a:rPr>
              <a:t>柳叶刀</a:t>
            </a:r>
            <a:r>
              <a:rPr lang="en-US" altLang="zh-CN" sz="3600" b="1" dirty="0">
                <a:latin typeface="Songti SC" panose="02010600040101010101" pitchFamily="2" charset="-122"/>
                <a:ea typeface="Songti SC" panose="02010600040101010101" pitchFamily="2" charset="-122"/>
              </a:rPr>
              <a:t>》</a:t>
            </a:r>
            <a:r>
              <a:rPr lang="zh-CN" altLang="en-US" sz="3600" b="1" dirty="0">
                <a:latin typeface="Songti SC" panose="02010600040101010101" pitchFamily="2" charset="-122"/>
                <a:ea typeface="Songti SC" panose="02010600040101010101" pitchFamily="2" charset="-122"/>
              </a:rPr>
              <a:t>杂志发表了题为 </a:t>
            </a:r>
            <a:br>
              <a:rPr lang="zh-CN" altLang="en-US" sz="3600" b="1" dirty="0">
                <a:latin typeface="Songti SC" panose="02010600040101010101" pitchFamily="2" charset="-122"/>
                <a:ea typeface="Songti SC" panose="02010600040101010101" pitchFamily="2" charset="-122"/>
              </a:rPr>
            </a:br>
            <a:r>
              <a:rPr lang="zh-CN" altLang="en-US" sz="3600" b="1" dirty="0">
                <a:latin typeface="Songti SC" panose="02010600040101010101" pitchFamily="2" charset="-122"/>
                <a:ea typeface="Songti SC" panose="02010600040101010101" pitchFamily="2" charset="-122"/>
              </a:rPr>
              <a:t>“</a:t>
            </a:r>
            <a:r>
              <a:rPr lang="en-US" altLang="zh-CN" sz="3600" b="1" dirty="0">
                <a:latin typeface="Songti SC" panose="02010600040101010101" pitchFamily="2" charset="-122"/>
                <a:ea typeface="Songti SC" panose="02010600040101010101" pitchFamily="2" charset="-122"/>
              </a:rPr>
              <a:t>A turning point for clinical research in China?”</a:t>
            </a:r>
            <a:r>
              <a:rPr lang="zh-CN" altLang="en-US" sz="3600" b="1" dirty="0">
                <a:latin typeface="Songti SC" panose="02010600040101010101" pitchFamily="2" charset="-122"/>
                <a:ea typeface="Songti SC" panose="02010600040101010101" pitchFamily="2" charset="-122"/>
              </a:rPr>
              <a:t>的评论</a:t>
            </a:r>
            <a:r>
              <a:rPr lang="en-US" altLang="zh-CN" sz="3600" b="1" dirty="0">
                <a:latin typeface="Songti SC" panose="02010600040101010101" pitchFamily="2" charset="-122"/>
                <a:ea typeface="Songti SC" panose="02010600040101010101" pitchFamily="2" charset="-122"/>
              </a:rPr>
              <a:t>(Wang C, Liu Q.2013)</a:t>
            </a:r>
            <a:r>
              <a:rPr lang="zh-CN" altLang="en-US" sz="3600" b="1" dirty="0">
                <a:latin typeface="Songti SC" panose="02010600040101010101" pitchFamily="2" charset="-122"/>
                <a:ea typeface="Songti SC" panose="02010600040101010101" pitchFamily="2" charset="-122"/>
              </a:rPr>
              <a:t>。</a:t>
            </a:r>
            <a:br>
              <a:rPr lang="zh-CN" altLang="en-US" sz="3200" dirty="0">
                <a:latin typeface="Songti SC" panose="02010600040101010101" pitchFamily="2" charset="-122"/>
                <a:ea typeface="Songti SC" panose="02010600040101010101" pitchFamily="2" charset="-122"/>
              </a:rPr>
            </a:br>
            <a:endParaRPr kumimoji="1" lang="zh-CN" altLang="en-US" sz="3200" dirty="0">
              <a:solidFill>
                <a:srgbClr val="000000"/>
              </a:solidFill>
              <a:latin typeface="Songti SC" panose="02010600040101010101" pitchFamily="2" charset="-122"/>
              <a:ea typeface="Songti SC" panose="02010600040101010101" pitchFamily="2" charset="-122"/>
            </a:endParaRPr>
          </a:p>
        </p:txBody>
      </p:sp>
      <p:sp>
        <p:nvSpPr>
          <p:cNvPr id="3" name="内容占位符 2"/>
          <p:cNvSpPr>
            <a:spLocks noGrp="1"/>
          </p:cNvSpPr>
          <p:nvPr>
            <p:ph idx="1"/>
          </p:nvPr>
        </p:nvSpPr>
        <p:spPr>
          <a:xfrm>
            <a:off x="630395" y="3800998"/>
            <a:ext cx="10261601" cy="2397576"/>
          </a:xfrm>
        </p:spPr>
        <p:txBody>
          <a:bodyPr anchor="ctr">
            <a:normAutofit/>
          </a:bodyPr>
          <a:lstStyle/>
          <a:p>
            <a:pPr marL="0" indent="0">
              <a:buNone/>
            </a:pPr>
            <a:r>
              <a:rPr lang="zh-CN" altLang="en-US" sz="3200" b="1" dirty="0">
                <a:latin typeface="Songti SC" panose="02010600040101010101" pitchFamily="2" charset="-122"/>
                <a:ea typeface="Songti SC" panose="02010600040101010101" pitchFamily="2" charset="-122"/>
                <a:cs typeface="+mj-cs"/>
              </a:rPr>
              <a:t>文章认为， 中国疾病预防和诊疗的原则多是基于西方医学研究的证据，但随着医学模式转变以及人群差异的存在，中国迫切需要开展本土的医学研究 </a:t>
            </a:r>
            <a:r>
              <a:rPr lang="zh-CN" altLang="en-US" b="1" dirty="0">
                <a:latin typeface="Baoli SC" panose="02010600040101010101" pitchFamily="2" charset="-122"/>
                <a:ea typeface="Baoli SC" panose="02010600040101010101" pitchFamily="2" charset="-122"/>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2">
            <a:alphaModFix amt="60000"/>
          </a:blip>
          <a:stretch>
            <a:fillRect/>
          </a:stretch>
        </p:blipFill>
        <p:spPr>
          <a:xfrm>
            <a:off x="1" y="0"/>
            <a:ext cx="12191999" cy="1896533"/>
          </a:xfrm>
          <a:prstGeom prst="rect">
            <a:avLst/>
          </a:prstGeom>
        </p:spPr>
      </p:pic>
      <p:sp>
        <p:nvSpPr>
          <p:cNvPr id="2" name="标题 1"/>
          <p:cNvSpPr>
            <a:spLocks noGrp="1"/>
          </p:cNvSpPr>
          <p:nvPr>
            <p:ph type="title"/>
          </p:nvPr>
        </p:nvSpPr>
        <p:spPr>
          <a:xfrm>
            <a:off x="567267" y="832853"/>
            <a:ext cx="10515600" cy="1325563"/>
          </a:xfrm>
        </p:spPr>
        <p:txBody>
          <a:bodyPr>
            <a:normAutofit/>
          </a:bodyPr>
          <a:lstStyle/>
          <a:p>
            <a:r>
              <a:rPr lang="zh-CN" altLang="en-US" sz="4800" b="1" dirty="0">
                <a:solidFill>
                  <a:srgbClr val="091BF5"/>
                </a:solidFill>
                <a:latin typeface="Baoli SC" panose="02010600040101010101" pitchFamily="2" charset="-122"/>
                <a:ea typeface="Baoli SC" panose="02010600040101010101" pitchFamily="2" charset="-122"/>
              </a:rPr>
              <a:t>一、  医学伦理学</a:t>
            </a:r>
            <a:endParaRPr kumimoji="1" lang="zh-CN" altLang="en-US" sz="4800" dirty="0">
              <a:solidFill>
                <a:srgbClr val="091BF5"/>
              </a:solidFill>
              <a:latin typeface="Baoli SC" panose="02010600040101010101" pitchFamily="2" charset="-122"/>
              <a:ea typeface="Baoli SC" panose="02010600040101010101" pitchFamily="2" charset="-122"/>
            </a:endParaRPr>
          </a:p>
        </p:txBody>
      </p:sp>
      <p:sp>
        <p:nvSpPr>
          <p:cNvPr id="4" name="Rectangle 3"/>
          <p:cNvSpPr>
            <a:spLocks noGrp="1" noChangeArrowheads="1"/>
          </p:cNvSpPr>
          <p:nvPr>
            <p:ph idx="1"/>
          </p:nvPr>
        </p:nvSpPr>
        <p:spPr>
          <a:xfrm>
            <a:off x="372533" y="1896533"/>
            <a:ext cx="11819467" cy="3980500"/>
          </a:xfrm>
        </p:spPr>
        <p:txBody>
          <a:bodyPr>
            <a:noAutofit/>
          </a:bodyPr>
          <a:lstStyle/>
          <a:p>
            <a:pPr algn="just">
              <a:lnSpc>
                <a:spcPct val="150000"/>
              </a:lnSpc>
              <a:buFont typeface="Wingdings" panose="05000000000000000000" pitchFamily="2" charset="2"/>
              <a:buChar char="Ø"/>
            </a:pPr>
            <a:r>
              <a:rPr lang="zh-CN" altLang="en-US" b="1" dirty="0">
                <a:latin typeface="Songti SC" panose="02010600040101010101" pitchFamily="2" charset="-122"/>
                <a:ea typeface="Songti SC" panose="02010600040101010101" pitchFamily="2" charset="-122"/>
              </a:rPr>
              <a:t>医学伦理学是运用一般伦理学的原理和道德原则来研究、解决和调整医疗实践与医学科学发展中人们的道德关系和行为准则的一门学科。</a:t>
            </a:r>
          </a:p>
          <a:p>
            <a:pPr algn="just">
              <a:lnSpc>
                <a:spcPct val="150000"/>
              </a:lnSpc>
              <a:buFont typeface="Wingdings" panose="05000000000000000000" pitchFamily="2" charset="2"/>
              <a:buChar char="Ø"/>
            </a:pPr>
            <a:r>
              <a:rPr lang="zh-CN" altLang="en-US" b="1" dirty="0">
                <a:latin typeface="Songti SC" panose="02010600040101010101" pitchFamily="2" charset="-122"/>
                <a:ea typeface="Songti SC" panose="02010600040101010101" pitchFamily="2" charset="-122"/>
              </a:rPr>
              <a:t>医学伦理学是研究</a:t>
            </a:r>
            <a:r>
              <a:rPr lang="zh-CN" altLang="en-US" b="1" dirty="0">
                <a:solidFill>
                  <a:srgbClr val="FF0000"/>
                </a:solidFill>
                <a:latin typeface="Songti SC" panose="02010600040101010101" pitchFamily="2" charset="-122"/>
                <a:ea typeface="Songti SC" panose="02010600040101010101" pitchFamily="2" charset="-122"/>
              </a:rPr>
              <a:t>医学实践中的道德问题</a:t>
            </a:r>
            <a:r>
              <a:rPr lang="zh-CN" altLang="en-US" b="1" dirty="0">
                <a:latin typeface="Songti SC" panose="02010600040101010101" pitchFamily="2" charset="-122"/>
                <a:ea typeface="Songti SC" panose="02010600040101010101" pitchFamily="2" charset="-122"/>
              </a:rPr>
              <a:t>的科学，是关于医学道德的学说和理论体系，亦称医德学。</a:t>
            </a:r>
            <a:endParaRPr lang="en-US" altLang="zh-CN" b="1" dirty="0">
              <a:latin typeface="Songti SC" panose="02010600040101010101" pitchFamily="2" charset="-122"/>
              <a:ea typeface="Songti SC" panose="02010600040101010101" pitchFamily="2" charset="-122"/>
            </a:endParaRPr>
          </a:p>
          <a:p>
            <a:pPr algn="just" eaLnBrk="1" hangingPunct="1">
              <a:lnSpc>
                <a:spcPct val="150000"/>
              </a:lnSpc>
              <a:buFont typeface="Wingdings" panose="05000000000000000000" pitchFamily="2" charset="2"/>
              <a:buChar char="Ø"/>
            </a:pPr>
            <a:r>
              <a:rPr lang="zh-CN" altLang="en-US" b="1" dirty="0">
                <a:latin typeface="Songti SC" panose="02010600040101010101" pitchFamily="2" charset="-122"/>
                <a:ea typeface="Songti SC" panose="02010600040101010101" pitchFamily="2" charset="-122"/>
              </a:rPr>
              <a:t>医学伦理学的主要内容包括：医德的本源和发展、医德原则、医德规范和范畴、医德修养、医德选择和评价以及整个医学领域中有关伦理道德方面的一切问题。</a:t>
            </a:r>
          </a:p>
          <a:p>
            <a:pPr eaLnBrk="1" hangingPunct="1">
              <a:lnSpc>
                <a:spcPct val="150000"/>
              </a:lnSpc>
              <a:buFont typeface="Wingdings" panose="05000000000000000000" pitchFamily="2" charset="2"/>
              <a:buChar char="Ø"/>
            </a:pPr>
            <a:endParaRPr lang="zh-CN" altLang="en-US" b="1" dirty="0">
              <a:latin typeface="Songti SC" panose="02010600040101010101" pitchFamily="2" charset="-122"/>
              <a:ea typeface="Songti SC" panose="02010600040101010101" pitchFamily="2"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2"/>
          <a:srcRect l="14081" r="54851"/>
          <a:stretch>
            <a:fillRect/>
          </a:stretch>
        </p:blipFill>
        <p:spPr>
          <a:xfrm>
            <a:off x="7970520" y="10"/>
            <a:ext cx="4221478" cy="68579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
        <p:nvSpPr>
          <p:cNvPr id="2" name="标题 1"/>
          <p:cNvSpPr>
            <a:spLocks noGrp="1"/>
          </p:cNvSpPr>
          <p:nvPr>
            <p:ph type="title"/>
          </p:nvPr>
        </p:nvSpPr>
        <p:spPr>
          <a:xfrm>
            <a:off x="655320" y="365125"/>
            <a:ext cx="5120114" cy="1692794"/>
          </a:xfrm>
        </p:spPr>
        <p:txBody>
          <a:bodyPr>
            <a:normAutofit/>
          </a:bodyPr>
          <a:lstStyle/>
          <a:p>
            <a:r>
              <a:rPr lang="zh-CN" altLang="en-US" b="1" dirty="0">
                <a:solidFill>
                  <a:srgbClr val="091BF5"/>
                </a:solidFill>
                <a:latin typeface="Baoli SC" panose="02010600040101010101" pitchFamily="2" charset="-122"/>
                <a:ea typeface="Baoli SC" panose="02010600040101010101" pitchFamily="2" charset="-122"/>
              </a:rPr>
              <a:t>八、国际伦理规范 </a:t>
            </a:r>
          </a:p>
        </p:txBody>
      </p:sp>
      <p:cxnSp>
        <p:nvCxnSpPr>
          <p:cNvPr id="14" name="Straight Arrow Connector 13"/>
          <p:cNvCxnSpPr>
            <a:cxnSpLocks noGrp="1" noRot="1" noChangeAspect="1" noMove="1" noResize="1" noEditPoints="1" noAdjustHandles="1" noChangeArrowheads="1" noChangeShapeType="1"/>
          </p:cNvCxnSpPr>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内容占位符 2"/>
          <p:cNvSpPr>
            <a:spLocks noGrp="1"/>
          </p:cNvSpPr>
          <p:nvPr>
            <p:ph idx="1"/>
          </p:nvPr>
        </p:nvSpPr>
        <p:spPr>
          <a:xfrm>
            <a:off x="188778" y="2575042"/>
            <a:ext cx="8822485" cy="3462228"/>
          </a:xfrm>
        </p:spPr>
        <p:txBody>
          <a:bodyPr>
            <a:noAutofit/>
          </a:bodyPr>
          <a:lstStyle/>
          <a:p>
            <a:pPr>
              <a:buFont typeface="Wingdings" panose="05000000000000000000" pitchFamily="2" charset="2"/>
              <a:buChar char="ü"/>
            </a:pPr>
            <a:r>
              <a:rPr lang="zh-CN" altLang="en-US" sz="2400" b="1" dirty="0">
                <a:latin typeface="Songti SC" panose="02010600040101010101" pitchFamily="2" charset="-122"/>
                <a:ea typeface="Songti SC" panose="02010600040101010101" pitchFamily="2" charset="-122"/>
              </a:rPr>
              <a:t>纽伦堡法典，</a:t>
            </a:r>
            <a:r>
              <a:rPr lang="en-US" altLang="zh-CN" sz="2400" b="1" dirty="0">
                <a:latin typeface="Songti SC" panose="02010600040101010101" pitchFamily="2" charset="-122"/>
                <a:ea typeface="Songti SC" panose="02010600040101010101" pitchFamily="2" charset="-122"/>
              </a:rPr>
              <a:t>1947 </a:t>
            </a:r>
            <a:endParaRPr lang="zh-CN" altLang="en-US" sz="2400" b="1" dirty="0">
              <a:latin typeface="Songti SC" panose="02010600040101010101" pitchFamily="2" charset="-122"/>
              <a:ea typeface="Songti SC" panose="02010600040101010101" pitchFamily="2" charset="-122"/>
            </a:endParaRPr>
          </a:p>
          <a:p>
            <a:pPr>
              <a:buFont typeface="Wingdings" panose="05000000000000000000" pitchFamily="2" charset="2"/>
              <a:buChar char="ü"/>
            </a:pPr>
            <a:r>
              <a:rPr lang="zh-CN" altLang="en-US" sz="2400" b="1" dirty="0">
                <a:latin typeface="Songti SC" panose="02010600040101010101" pitchFamily="2" charset="-122"/>
                <a:ea typeface="Songti SC" panose="02010600040101010101" pitchFamily="2" charset="-122"/>
              </a:rPr>
              <a:t>世界医学会，赫尔辛基宣言，</a:t>
            </a:r>
            <a:r>
              <a:rPr lang="en-US" altLang="zh-CN" sz="2400" b="1" dirty="0">
                <a:latin typeface="Songti SC" panose="02010600040101010101" pitchFamily="2" charset="-122"/>
                <a:ea typeface="Songti SC" panose="02010600040101010101" pitchFamily="2" charset="-122"/>
              </a:rPr>
              <a:t>2013(1964...</a:t>
            </a:r>
            <a:r>
              <a:rPr lang="zh-CN" altLang="en-US" sz="2400" b="1" dirty="0">
                <a:latin typeface="Songti SC" panose="02010600040101010101" pitchFamily="2" charset="-122"/>
                <a:ea typeface="Songti SC" panose="02010600040101010101" pitchFamily="2" charset="-122"/>
              </a:rPr>
              <a:t>历经</a:t>
            </a:r>
            <a:r>
              <a:rPr lang="en-US" altLang="zh-CN" sz="2400" b="1" dirty="0">
                <a:latin typeface="Songti SC" panose="02010600040101010101" pitchFamily="2" charset="-122"/>
                <a:ea typeface="Songti SC" panose="02010600040101010101" pitchFamily="2" charset="-122"/>
              </a:rPr>
              <a:t>9</a:t>
            </a:r>
            <a:r>
              <a:rPr lang="zh-CN" altLang="en-US" sz="2400" b="1" dirty="0">
                <a:latin typeface="Songti SC" panose="02010600040101010101" pitchFamily="2" charset="-122"/>
                <a:ea typeface="Songti SC" panose="02010600040101010101" pitchFamily="2" charset="-122"/>
              </a:rPr>
              <a:t>次修订</a:t>
            </a:r>
            <a:r>
              <a:rPr lang="en-US" altLang="zh-CN" sz="2400" b="1" dirty="0">
                <a:latin typeface="Songti SC" panose="02010600040101010101" pitchFamily="2" charset="-122"/>
                <a:ea typeface="Songti SC" panose="02010600040101010101" pitchFamily="2" charset="-122"/>
              </a:rPr>
              <a:t>) </a:t>
            </a:r>
            <a:endParaRPr lang="zh-CN" altLang="en-US" sz="2400" b="1" dirty="0">
              <a:latin typeface="Songti SC" panose="02010600040101010101" pitchFamily="2" charset="-122"/>
              <a:ea typeface="Songti SC" panose="02010600040101010101" pitchFamily="2" charset="-122"/>
            </a:endParaRPr>
          </a:p>
          <a:p>
            <a:pPr>
              <a:buFont typeface="Wingdings" panose="05000000000000000000" pitchFamily="2" charset="2"/>
              <a:buChar char="ü"/>
            </a:pPr>
            <a:endParaRPr lang="en-US" altLang="zh-CN" sz="2400" b="1" dirty="0">
              <a:latin typeface="Songti SC" panose="02010600040101010101" pitchFamily="2" charset="-122"/>
              <a:ea typeface="Songti SC" panose="02010600040101010101" pitchFamily="2" charset="-122"/>
            </a:endParaRPr>
          </a:p>
          <a:p>
            <a:pPr>
              <a:buFont typeface="Wingdings" pitchFamily="2" charset="2"/>
              <a:buChar char="Ø"/>
            </a:pPr>
            <a:r>
              <a:rPr lang="zh-CN" altLang="en-US" sz="2400" dirty="0"/>
              <a:t>“医学的进步是以研究为基础的，而研究最终必须涉及人体 受试者</a:t>
            </a:r>
            <a:r>
              <a:rPr lang="en-US" altLang="zh-CN" sz="2400" dirty="0"/>
              <a:t>......</a:t>
            </a:r>
            <a:r>
              <a:rPr lang="zh-CN" altLang="en-US" sz="2400" dirty="0"/>
              <a:t>即使是当前最佳干预措施，也必须通过研究对其 安全性、有效性、效率、可及性和质量进行不断的评估”。 </a:t>
            </a:r>
          </a:p>
          <a:p>
            <a:pPr>
              <a:buFont typeface="Wingdings" pitchFamily="2" charset="2"/>
              <a:buChar char="Ø"/>
            </a:pPr>
            <a:r>
              <a:rPr lang="zh-CN" altLang="en-US" sz="2400" dirty="0"/>
              <a:t>在医学实践和医学研究中，大多数预防、 断和治疗措施都 包含风险和负担。 </a:t>
            </a:r>
          </a:p>
          <a:p>
            <a:pPr>
              <a:buFont typeface="Wingdings" pitchFamily="2" charset="2"/>
              <a:buChar char="Ø"/>
            </a:pPr>
            <a:r>
              <a:rPr lang="zh-CN" altLang="en-US" sz="2400" dirty="0"/>
              <a:t>医学研究必须遵守的伦理标准是</a:t>
            </a:r>
            <a:r>
              <a:rPr lang="en-US" altLang="zh-CN" sz="2400" dirty="0"/>
              <a:t>:</a:t>
            </a:r>
            <a:r>
              <a:rPr lang="zh-CN" altLang="en-US" sz="2400" dirty="0"/>
              <a:t>促进对人类受试者的尊重 并保护他们的健康和权利 </a:t>
            </a:r>
          </a:p>
          <a:p>
            <a:pPr marL="0" indent="0">
              <a:buNone/>
            </a:pPr>
            <a:endParaRPr kumimoji="1" lang="en-US" altLang="zh-CN" sz="2400" b="1" dirty="0">
              <a:latin typeface="Songti SC" panose="02010600040101010101" pitchFamily="2" charset="-122"/>
              <a:ea typeface="Songti SC" panose="0201060004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a16="http://schemas.microsoft.com/office/drawing/2014/main" id="{39FAA8B7-A191-9E43-A33F-370B120C5BFD}"/>
              </a:ext>
            </a:extLst>
          </p:cNvPr>
          <p:cNvPicPr>
            <a:picLocks noChangeAspect="1"/>
          </p:cNvPicPr>
          <p:nvPr/>
        </p:nvPicPr>
        <p:blipFill rotWithShape="1">
          <a:blip r:embed="rId2"/>
          <a:srcRect l="14081" r="54851"/>
          <a:stretch>
            <a:fillRect/>
          </a:stretch>
        </p:blipFill>
        <p:spPr>
          <a:xfrm>
            <a:off x="7970520" y="10"/>
            <a:ext cx="4221478" cy="68579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
        <p:nvSpPr>
          <p:cNvPr id="3" name="内容占位符 2">
            <a:extLst>
              <a:ext uri="{FF2B5EF4-FFF2-40B4-BE49-F238E27FC236}">
                <a16:creationId xmlns:a16="http://schemas.microsoft.com/office/drawing/2014/main" id="{36678DDA-2A52-8244-8958-8BD7EEF8334F}"/>
              </a:ext>
            </a:extLst>
          </p:cNvPr>
          <p:cNvSpPr>
            <a:spLocks noGrp="1"/>
          </p:cNvSpPr>
          <p:nvPr>
            <p:ph idx="1"/>
          </p:nvPr>
        </p:nvSpPr>
        <p:spPr>
          <a:xfrm>
            <a:off x="145026" y="2740025"/>
            <a:ext cx="10515600" cy="4351338"/>
          </a:xfrm>
        </p:spPr>
        <p:txBody>
          <a:bodyPr/>
          <a:lstStyle/>
          <a:p>
            <a:pPr>
              <a:buFont typeface="Wingdings" panose="05000000000000000000" pitchFamily="2" charset="2"/>
              <a:buChar char="ü"/>
            </a:pPr>
            <a:r>
              <a:rPr lang="zh-CN" altLang="en-US" b="1" dirty="0">
                <a:latin typeface="Songti SC" panose="02010600040101010101" pitchFamily="2" charset="-122"/>
                <a:ea typeface="Songti SC" panose="02010600040101010101" pitchFamily="2" charset="-122"/>
              </a:rPr>
              <a:t>美国，贝尔蒙报告，</a:t>
            </a:r>
            <a:r>
              <a:rPr lang="en-US" altLang="zh-CN" b="1" dirty="0">
                <a:latin typeface="Songti SC" panose="02010600040101010101" pitchFamily="2" charset="-122"/>
                <a:ea typeface="Songti SC" panose="02010600040101010101" pitchFamily="2" charset="-122"/>
              </a:rPr>
              <a:t>1975 </a:t>
            </a:r>
            <a:endParaRPr lang="zh-CN" altLang="en-US" b="1" dirty="0">
              <a:latin typeface="Songti SC" panose="02010600040101010101" pitchFamily="2" charset="-122"/>
              <a:ea typeface="Songti SC" panose="02010600040101010101" pitchFamily="2" charset="-122"/>
            </a:endParaRPr>
          </a:p>
          <a:p>
            <a:pPr>
              <a:buFont typeface="Wingdings" panose="05000000000000000000" pitchFamily="2" charset="2"/>
              <a:buChar char="ü"/>
            </a:pPr>
            <a:r>
              <a:rPr lang="en-US" altLang="zh-CN" b="1" dirty="0">
                <a:latin typeface="Songti SC" panose="02010600040101010101" pitchFamily="2" charset="-122"/>
                <a:ea typeface="Songti SC" panose="02010600040101010101" pitchFamily="2" charset="-122"/>
              </a:rPr>
              <a:t>ICH</a:t>
            </a:r>
            <a:r>
              <a:rPr lang="zh-CN" altLang="en-US" b="1" dirty="0">
                <a:latin typeface="Songti SC" panose="02010600040101010101" pitchFamily="2" charset="-122"/>
                <a:ea typeface="Songti SC" panose="02010600040101010101" pitchFamily="2" charset="-122"/>
              </a:rPr>
              <a:t>，临床试验管理规范</a:t>
            </a:r>
            <a:r>
              <a:rPr lang="en-US" altLang="zh-CN" b="1" dirty="0">
                <a:latin typeface="Songti SC" panose="02010600040101010101" pitchFamily="2" charset="-122"/>
                <a:ea typeface="Songti SC" panose="02010600040101010101" pitchFamily="2" charset="-122"/>
              </a:rPr>
              <a:t>(ICH-GCP))</a:t>
            </a:r>
            <a:r>
              <a:rPr lang="zh-CN" altLang="en-US" b="1" dirty="0">
                <a:latin typeface="Songti SC" panose="02010600040101010101" pitchFamily="2" charset="-122"/>
                <a:ea typeface="Songti SC" panose="02010600040101010101" pitchFamily="2" charset="-122"/>
              </a:rPr>
              <a:t>，</a:t>
            </a:r>
            <a:r>
              <a:rPr lang="en-US" altLang="zh-CN" b="1" dirty="0">
                <a:latin typeface="Songti SC" panose="02010600040101010101" pitchFamily="2" charset="-122"/>
                <a:ea typeface="Songti SC" panose="02010600040101010101" pitchFamily="2" charset="-122"/>
              </a:rPr>
              <a:t>2016(1996</a:t>
            </a:r>
            <a:r>
              <a:rPr lang="zh-CN" altLang="en-US" b="1" dirty="0">
                <a:latin typeface="Songti SC" panose="02010600040101010101" pitchFamily="2" charset="-122"/>
                <a:ea typeface="Songti SC" panose="02010600040101010101" pitchFamily="2" charset="-122"/>
              </a:rPr>
              <a:t>年首次发布</a:t>
            </a:r>
            <a:r>
              <a:rPr lang="en-US" altLang="zh-CN" b="1" dirty="0">
                <a:latin typeface="Songti SC" panose="02010600040101010101" pitchFamily="2" charset="-122"/>
                <a:ea typeface="Songti SC" panose="02010600040101010101" pitchFamily="2" charset="-122"/>
              </a:rPr>
              <a:t>) </a:t>
            </a:r>
            <a:endParaRPr lang="zh-CN" altLang="en-US" b="1" dirty="0">
              <a:latin typeface="Songti SC" panose="02010600040101010101" pitchFamily="2" charset="-122"/>
              <a:ea typeface="Songti SC" panose="02010600040101010101" pitchFamily="2" charset="-122"/>
            </a:endParaRPr>
          </a:p>
          <a:p>
            <a:pPr>
              <a:buFont typeface="Wingdings" panose="05000000000000000000" pitchFamily="2" charset="2"/>
              <a:buChar char="ü"/>
            </a:pPr>
            <a:r>
              <a:rPr lang="en-US" altLang="zh-CN" b="1" dirty="0">
                <a:latin typeface="Songti SC" panose="02010600040101010101" pitchFamily="2" charset="-122"/>
                <a:ea typeface="Songti SC" panose="02010600040101010101" pitchFamily="2" charset="-122"/>
              </a:rPr>
              <a:t>CIOMS</a:t>
            </a:r>
            <a:r>
              <a:rPr lang="zh-CN" altLang="en-US" b="1" dirty="0">
                <a:latin typeface="Songti SC" panose="02010600040101010101" pitchFamily="2" charset="-122"/>
                <a:ea typeface="Songti SC" panose="02010600040101010101" pitchFamily="2" charset="-122"/>
              </a:rPr>
              <a:t>，人体生物医学研究国际伦理指南，</a:t>
            </a:r>
            <a:r>
              <a:rPr lang="en-US" altLang="zh-CN" b="1" dirty="0">
                <a:latin typeface="Songti SC" panose="02010600040101010101" pitchFamily="2" charset="-122"/>
                <a:ea typeface="Songti SC" panose="02010600040101010101" pitchFamily="2" charset="-122"/>
              </a:rPr>
              <a:t>2002 </a:t>
            </a:r>
            <a:endParaRPr lang="zh-CN" altLang="en-US" b="1" dirty="0">
              <a:latin typeface="Songti SC" panose="02010600040101010101" pitchFamily="2" charset="-122"/>
              <a:ea typeface="Songti SC" panose="02010600040101010101" pitchFamily="2" charset="-122"/>
            </a:endParaRPr>
          </a:p>
          <a:p>
            <a:pPr>
              <a:buFont typeface="Wingdings" panose="05000000000000000000" pitchFamily="2" charset="2"/>
              <a:buChar char="ü"/>
            </a:pPr>
            <a:r>
              <a:rPr lang="en-US" altLang="zh-CN" b="1" dirty="0">
                <a:latin typeface="Songti SC" panose="02010600040101010101" pitchFamily="2" charset="-122"/>
                <a:ea typeface="Songti SC" panose="02010600040101010101" pitchFamily="2" charset="-122"/>
              </a:rPr>
              <a:t>WHO</a:t>
            </a:r>
            <a:r>
              <a:rPr lang="zh-CN" altLang="en-US" b="1" dirty="0">
                <a:latin typeface="Songti SC" panose="02010600040101010101" pitchFamily="2" charset="-122"/>
                <a:ea typeface="Songti SC" panose="02010600040101010101" pitchFamily="2" charset="-122"/>
              </a:rPr>
              <a:t>，生物医学审查伦理伦理委员会操作指南</a:t>
            </a:r>
            <a:r>
              <a:rPr lang="en-US" altLang="zh-CN" b="1" dirty="0">
                <a:latin typeface="Songti SC" panose="02010600040101010101" pitchFamily="2" charset="-122"/>
                <a:ea typeface="Songti SC" panose="02010600040101010101" pitchFamily="2" charset="-122"/>
              </a:rPr>
              <a:t>2000 </a:t>
            </a:r>
            <a:endParaRPr lang="zh-CN" altLang="en-US" b="1" dirty="0">
              <a:latin typeface="Songti SC" panose="02010600040101010101" pitchFamily="2" charset="-122"/>
              <a:ea typeface="Songti SC" panose="02010600040101010101" pitchFamily="2" charset="-122"/>
            </a:endParaRPr>
          </a:p>
          <a:p>
            <a:pPr>
              <a:buFont typeface="Wingdings" panose="05000000000000000000" pitchFamily="2" charset="2"/>
              <a:buChar char="ü"/>
            </a:pPr>
            <a:r>
              <a:rPr lang="en-US" altLang="zh-CN" b="1" dirty="0">
                <a:latin typeface="Songti SC" panose="02010600040101010101" pitchFamily="2" charset="-122"/>
                <a:ea typeface="Songti SC" panose="02010600040101010101" pitchFamily="2" charset="-122"/>
              </a:rPr>
              <a:t>WHO</a:t>
            </a:r>
            <a:r>
              <a:rPr lang="zh-CN" altLang="en-US" b="1" dirty="0">
                <a:latin typeface="Songti SC" panose="02010600040101010101" pitchFamily="2" charset="-122"/>
                <a:ea typeface="Songti SC" panose="02010600040101010101" pitchFamily="2" charset="-122"/>
              </a:rPr>
              <a:t>，</a:t>
            </a:r>
            <a:r>
              <a:rPr lang="en-US" altLang="zh-CN" b="1" dirty="0">
                <a:latin typeface="Songti SC" panose="02010600040101010101" pitchFamily="2" charset="-122"/>
                <a:ea typeface="Songti SC" panose="02010600040101010101" pitchFamily="2" charset="-122"/>
              </a:rPr>
              <a:t>Standards and Operational Guidance for Ethics Review of Health-Related Research with Human Participants</a:t>
            </a:r>
            <a:r>
              <a:rPr lang="zh-CN" altLang="en-US" b="1" dirty="0">
                <a:latin typeface="Songti SC" panose="02010600040101010101" pitchFamily="2" charset="-122"/>
                <a:ea typeface="Songti SC" panose="02010600040101010101" pitchFamily="2" charset="-122"/>
              </a:rPr>
              <a:t>，</a:t>
            </a:r>
            <a:r>
              <a:rPr lang="en-US" altLang="zh-CN" b="1" dirty="0">
                <a:latin typeface="Songti SC" panose="02010600040101010101" pitchFamily="2" charset="-122"/>
                <a:ea typeface="Songti SC" panose="02010600040101010101" pitchFamily="2" charset="-122"/>
              </a:rPr>
              <a:t>2011 </a:t>
            </a:r>
          </a:p>
          <a:p>
            <a:endParaRPr kumimoji="1" lang="zh-CN" altLang="en-US" dirty="0"/>
          </a:p>
        </p:txBody>
      </p:sp>
      <p:sp>
        <p:nvSpPr>
          <p:cNvPr id="5" name="标题 1">
            <a:extLst>
              <a:ext uri="{FF2B5EF4-FFF2-40B4-BE49-F238E27FC236}">
                <a16:creationId xmlns:a16="http://schemas.microsoft.com/office/drawing/2014/main" id="{FFD3A6FB-987F-BA4B-9B52-7A4994EB2E33}"/>
              </a:ext>
            </a:extLst>
          </p:cNvPr>
          <p:cNvSpPr txBox="1">
            <a:spLocks/>
          </p:cNvSpPr>
          <p:nvPr/>
        </p:nvSpPr>
        <p:spPr>
          <a:xfrm>
            <a:off x="655320" y="365125"/>
            <a:ext cx="5120114" cy="169279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b="1">
                <a:solidFill>
                  <a:srgbClr val="091BF5"/>
                </a:solidFill>
                <a:latin typeface="Baoli SC" panose="02010600040101010101" pitchFamily="2" charset="-122"/>
                <a:ea typeface="Baoli SC" panose="02010600040101010101" pitchFamily="2" charset="-122"/>
              </a:rPr>
              <a:t>八、国际伦理规范 </a:t>
            </a:r>
            <a:endParaRPr lang="zh-CN" altLang="en-US" b="1" dirty="0">
              <a:solidFill>
                <a:srgbClr val="091BF5"/>
              </a:solidFill>
              <a:latin typeface="Baoli SC" panose="02010600040101010101" pitchFamily="2" charset="-122"/>
              <a:ea typeface="Baoli SC" panose="02010600040101010101" pitchFamily="2" charset="-122"/>
            </a:endParaRPr>
          </a:p>
        </p:txBody>
      </p:sp>
    </p:spTree>
    <p:extLst>
      <p:ext uri="{BB962C8B-B14F-4D97-AF65-F5344CB8AC3E}">
        <p14:creationId xmlns:p14="http://schemas.microsoft.com/office/powerpoint/2010/main" val="3787035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2"/>
          <a:srcRect l="2745" r="43515" b="-1"/>
          <a:stretch>
            <a:fillRect/>
          </a:stretch>
        </p:blipFill>
        <p:spPr>
          <a:xfrm>
            <a:off x="6083786" y="-168318"/>
            <a:ext cx="6261330" cy="3932313"/>
          </a:xfrm>
          <a:prstGeom prst="rect">
            <a:avLst/>
          </a:prstGeom>
          <a:effectLst>
            <a:softEdge rad="533400"/>
          </a:effectLst>
        </p:spPr>
      </p:pic>
      <p:pic>
        <p:nvPicPr>
          <p:cNvPr id="4" name="图片 3"/>
          <p:cNvPicPr>
            <a:picLocks noChangeAspect="1"/>
          </p:cNvPicPr>
          <p:nvPr/>
        </p:nvPicPr>
        <p:blipFill rotWithShape="1">
          <a:blip r:embed="rId2"/>
          <a:srcRect l="4540" r="45310"/>
          <a:stretch>
            <a:fillRect/>
          </a:stretch>
        </p:blipFill>
        <p:spPr>
          <a:xfrm>
            <a:off x="6089904" y="2487168"/>
            <a:ext cx="6263640" cy="4215384"/>
          </a:xfrm>
          <a:prstGeom prst="rect">
            <a:avLst/>
          </a:prstGeom>
          <a:effectLst>
            <a:softEdge rad="533400"/>
          </a:effectLst>
        </p:spPr>
      </p:pic>
      <p:pic>
        <p:nvPicPr>
          <p:cNvPr id="10" name="Picture 9"/>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内容占位符 2"/>
          <p:cNvSpPr>
            <a:spLocks noGrp="1"/>
          </p:cNvSpPr>
          <p:nvPr>
            <p:ph idx="1"/>
          </p:nvPr>
        </p:nvSpPr>
        <p:spPr>
          <a:xfrm>
            <a:off x="198755" y="2331720"/>
            <a:ext cx="8590280" cy="3789045"/>
          </a:xfrm>
        </p:spPr>
        <p:txBody>
          <a:bodyPr anchor="ctr">
            <a:noAutofit/>
          </a:bodyPr>
          <a:lstStyle/>
          <a:p>
            <a:pPr marL="0" indent="0">
              <a:lnSpc>
                <a:spcPct val="170000"/>
              </a:lnSpc>
              <a:buNone/>
            </a:pPr>
            <a:r>
              <a:rPr lang="en-US" altLang="zh-CN" sz="2400" b="1" dirty="0">
                <a:latin typeface="Songti SC" panose="02010600040101010101" pitchFamily="2" charset="-122"/>
                <a:ea typeface="Songti SC" panose="02010600040101010101" pitchFamily="2" charset="-122"/>
              </a:rPr>
              <a:t>CFDA:</a:t>
            </a:r>
            <a:r>
              <a:rPr lang="zh-CN" altLang="en-US" sz="2400" b="1" dirty="0">
                <a:latin typeface="Songti SC" panose="02010600040101010101" pitchFamily="2" charset="-122"/>
                <a:ea typeface="Songti SC" panose="02010600040101010101" pitchFamily="2" charset="-122"/>
              </a:rPr>
              <a:t>药物临床试验质量管理规范，</a:t>
            </a:r>
            <a:r>
              <a:rPr lang="en-US" altLang="zh-CN" sz="2400" b="1" dirty="0">
                <a:latin typeface="Songti SC" panose="02010600040101010101" pitchFamily="2" charset="-122"/>
                <a:ea typeface="Songti SC" panose="02010600040101010101" pitchFamily="2" charset="-122"/>
              </a:rPr>
              <a:t>2003</a:t>
            </a:r>
            <a:br>
              <a:rPr lang="en-US" altLang="zh-CN" sz="2400" b="1" dirty="0">
                <a:latin typeface="Songti SC" panose="02010600040101010101" pitchFamily="2" charset="-122"/>
                <a:ea typeface="Songti SC" panose="02010600040101010101" pitchFamily="2" charset="-122"/>
              </a:rPr>
            </a:br>
            <a:r>
              <a:rPr lang="zh-CN" altLang="en-US" sz="2400" b="1" dirty="0">
                <a:latin typeface="Songti SC" panose="02010600040101010101" pitchFamily="2" charset="-122"/>
                <a:ea typeface="Songti SC" panose="02010600040101010101" pitchFamily="2" charset="-122"/>
              </a:rPr>
              <a:t>卫计委</a:t>
            </a:r>
            <a:r>
              <a:rPr lang="en-US" altLang="zh-CN" sz="2400" b="1" dirty="0">
                <a:latin typeface="Songti SC" panose="02010600040101010101" pitchFamily="2" charset="-122"/>
                <a:ea typeface="Songti SC" panose="02010600040101010101" pitchFamily="2" charset="-122"/>
              </a:rPr>
              <a:t>:</a:t>
            </a:r>
            <a:r>
              <a:rPr lang="zh-CN" altLang="en-US" sz="2400" b="1" dirty="0">
                <a:latin typeface="Songti SC" panose="02010600040101010101" pitchFamily="2" charset="-122"/>
                <a:ea typeface="Songti SC" panose="02010600040101010101" pitchFamily="2" charset="-122"/>
              </a:rPr>
              <a:t>医疗技术临床应用管理办法，</a:t>
            </a:r>
            <a:r>
              <a:rPr lang="en-US" altLang="zh-CN" sz="2400" b="1" dirty="0">
                <a:latin typeface="Songti SC" panose="02010600040101010101" pitchFamily="2" charset="-122"/>
                <a:ea typeface="Songti SC" panose="02010600040101010101" pitchFamily="2" charset="-122"/>
              </a:rPr>
              <a:t>2009</a:t>
            </a:r>
            <a:br>
              <a:rPr lang="en-US" altLang="zh-CN" sz="2400" b="1" dirty="0">
                <a:latin typeface="Songti SC" panose="02010600040101010101" pitchFamily="2" charset="-122"/>
                <a:ea typeface="Songti SC" panose="02010600040101010101" pitchFamily="2" charset="-122"/>
              </a:rPr>
            </a:br>
            <a:r>
              <a:rPr lang="en-US" altLang="zh-CN" sz="2400" b="1" dirty="0">
                <a:latin typeface="Songti SC" panose="02010600040101010101" pitchFamily="2" charset="-122"/>
                <a:ea typeface="Songti SC" panose="02010600040101010101" pitchFamily="2" charset="-122"/>
              </a:rPr>
              <a:t>CFDA:</a:t>
            </a:r>
            <a:r>
              <a:rPr lang="zh-CN" altLang="en-US" sz="2400" b="1" dirty="0">
                <a:latin typeface="Songti SC" panose="02010600040101010101" pitchFamily="2" charset="-122"/>
                <a:ea typeface="Songti SC" panose="02010600040101010101" pitchFamily="2" charset="-122"/>
              </a:rPr>
              <a:t>药物临床试验伦理审查工作指导原则，</a:t>
            </a:r>
            <a:r>
              <a:rPr lang="en-US" altLang="zh-CN" sz="2400" b="1" dirty="0">
                <a:latin typeface="Songti SC" panose="02010600040101010101" pitchFamily="2" charset="-122"/>
                <a:ea typeface="Songti SC" panose="02010600040101010101" pitchFamily="2" charset="-122"/>
              </a:rPr>
              <a:t>2010</a:t>
            </a:r>
            <a:br>
              <a:rPr lang="en-US" altLang="zh-CN" sz="2400" b="1" dirty="0">
                <a:latin typeface="Songti SC" panose="02010600040101010101" pitchFamily="2" charset="-122"/>
                <a:ea typeface="Songti SC" panose="02010600040101010101" pitchFamily="2" charset="-122"/>
              </a:rPr>
            </a:br>
            <a:r>
              <a:rPr lang="zh-CN" altLang="en-US" sz="2400" b="1" dirty="0">
                <a:latin typeface="Songti SC" panose="02010600040101010101" pitchFamily="2" charset="-122"/>
                <a:ea typeface="Songti SC" panose="02010600040101010101" pitchFamily="2" charset="-122"/>
              </a:rPr>
              <a:t>国家中医药管理局</a:t>
            </a:r>
            <a:r>
              <a:rPr lang="en-US" altLang="zh-CN" sz="2400" b="1" dirty="0">
                <a:latin typeface="Songti SC" panose="02010600040101010101" pitchFamily="2" charset="-122"/>
                <a:ea typeface="Songti SC" panose="02010600040101010101" pitchFamily="2" charset="-122"/>
              </a:rPr>
              <a:t>:</a:t>
            </a:r>
            <a:r>
              <a:rPr lang="zh-CN" altLang="en-US" sz="2400" b="1" dirty="0">
                <a:latin typeface="Songti SC" panose="02010600040101010101" pitchFamily="2" charset="-122"/>
                <a:ea typeface="Songti SC" panose="02010600040101010101" pitchFamily="2" charset="-122"/>
              </a:rPr>
              <a:t>中医药临床研究伦理审查管理规范，</a:t>
            </a:r>
            <a:r>
              <a:rPr lang="en-US" altLang="zh-CN" sz="2400" b="1" dirty="0">
                <a:latin typeface="Songti SC" panose="02010600040101010101" pitchFamily="2" charset="-122"/>
                <a:ea typeface="Songti SC" panose="02010600040101010101" pitchFamily="2" charset="-122"/>
              </a:rPr>
              <a:t>2010  </a:t>
            </a:r>
            <a:r>
              <a:rPr lang="zh-CN" altLang="en-US" sz="2400" b="1" dirty="0">
                <a:latin typeface="Songti SC" panose="02010600040101010101" pitchFamily="2" charset="-122"/>
                <a:ea typeface="Songti SC" panose="02010600040101010101" pitchFamily="2" charset="-122"/>
              </a:rPr>
              <a:t>卫生计生委</a:t>
            </a:r>
            <a:r>
              <a:rPr lang="en-US" altLang="zh-CN" sz="2400" b="1" dirty="0">
                <a:latin typeface="Songti SC" panose="02010600040101010101" pitchFamily="2" charset="-122"/>
                <a:ea typeface="Songti SC" panose="02010600040101010101" pitchFamily="2" charset="-122"/>
              </a:rPr>
              <a:t>:</a:t>
            </a:r>
            <a:r>
              <a:rPr lang="zh-CN" altLang="en-US" sz="2400" b="1" dirty="0">
                <a:latin typeface="Songti SC" panose="02010600040101010101" pitchFamily="2" charset="-122"/>
                <a:ea typeface="Songti SC" panose="02010600040101010101" pitchFamily="2" charset="-122"/>
              </a:rPr>
              <a:t>医疗卫生机构开展临床研究项目管理办法，</a:t>
            </a:r>
            <a:r>
              <a:rPr lang="en-US" altLang="zh-CN" sz="2400" b="1" dirty="0">
                <a:latin typeface="Songti SC" panose="02010600040101010101" pitchFamily="2" charset="-122"/>
                <a:ea typeface="Songti SC" panose="02010600040101010101" pitchFamily="2" charset="-122"/>
              </a:rPr>
              <a:t>2014  CFDA</a:t>
            </a:r>
            <a:r>
              <a:rPr lang="zh-CN" altLang="en-US" sz="2400" b="1" dirty="0">
                <a:latin typeface="Songti SC" panose="02010600040101010101" pitchFamily="2" charset="-122"/>
                <a:ea typeface="Songti SC" panose="02010600040101010101" pitchFamily="2" charset="-122"/>
              </a:rPr>
              <a:t>、卫生计生委</a:t>
            </a:r>
            <a:r>
              <a:rPr lang="en-US" altLang="zh-CN" sz="2400" b="1" dirty="0">
                <a:latin typeface="Songti SC" panose="02010600040101010101" pitchFamily="2" charset="-122"/>
                <a:ea typeface="Songti SC" panose="02010600040101010101" pitchFamily="2" charset="-122"/>
              </a:rPr>
              <a:t>:</a:t>
            </a:r>
            <a:r>
              <a:rPr lang="zh-CN" altLang="en-US" sz="2400" b="1" dirty="0">
                <a:latin typeface="Songti SC" panose="02010600040101010101" pitchFamily="2" charset="-122"/>
                <a:ea typeface="Songti SC" panose="02010600040101010101" pitchFamily="2" charset="-122"/>
              </a:rPr>
              <a:t>医疗器械临床试验质量管理规范，</a:t>
            </a:r>
            <a:r>
              <a:rPr lang="en-US" altLang="zh-CN" sz="2400" b="1" dirty="0">
                <a:latin typeface="Songti SC" panose="02010600040101010101" pitchFamily="2" charset="-122"/>
                <a:ea typeface="Songti SC" panose="02010600040101010101" pitchFamily="2" charset="-122"/>
              </a:rPr>
              <a:t>2016 </a:t>
            </a:r>
          </a:p>
          <a:p>
            <a:pPr marL="0" indent="0">
              <a:lnSpc>
                <a:spcPct val="170000"/>
              </a:lnSpc>
              <a:buNone/>
            </a:pPr>
            <a:r>
              <a:rPr lang="zh-CN" altLang="en-US" sz="2400" b="1" dirty="0">
                <a:latin typeface="Songti SC" panose="02010600040101010101" pitchFamily="2" charset="-122"/>
                <a:ea typeface="Songti SC" panose="02010600040101010101" pitchFamily="2" charset="-122"/>
              </a:rPr>
              <a:t>卫计委</a:t>
            </a:r>
            <a:r>
              <a:rPr lang="en-US" altLang="zh-CN" sz="2400" b="1" dirty="0">
                <a:latin typeface="Songti SC" panose="02010600040101010101" pitchFamily="2" charset="-122"/>
                <a:ea typeface="Songti SC" panose="02010600040101010101" pitchFamily="2" charset="-122"/>
              </a:rPr>
              <a:t>:</a:t>
            </a:r>
            <a:r>
              <a:rPr lang="zh-CN" altLang="en-US" sz="2400" b="1" dirty="0">
                <a:latin typeface="Songti SC" panose="02010600040101010101" pitchFamily="2" charset="-122"/>
                <a:ea typeface="Songti SC" panose="02010600040101010101" pitchFamily="2" charset="-122"/>
              </a:rPr>
              <a:t>涉及人的生物医学研究伦理审查办法，</a:t>
            </a:r>
            <a:r>
              <a:rPr lang="en-US" altLang="zh-CN" sz="2400" b="1" dirty="0">
                <a:latin typeface="Songti SC" panose="02010600040101010101" pitchFamily="2" charset="-122"/>
                <a:ea typeface="Songti SC" panose="02010600040101010101" pitchFamily="2" charset="-122"/>
              </a:rPr>
              <a:t>2016</a:t>
            </a:r>
            <a:br>
              <a:rPr lang="en-US" altLang="zh-CN" sz="2400" b="1" dirty="0">
                <a:latin typeface="Songti SC" panose="02010600040101010101" pitchFamily="2" charset="-122"/>
                <a:ea typeface="Songti SC" panose="02010600040101010101" pitchFamily="2" charset="-122"/>
              </a:rPr>
            </a:br>
            <a:r>
              <a:rPr lang="en-US" altLang="zh-CN" sz="2400" b="1" dirty="0">
                <a:latin typeface="Songti SC" panose="02010600040101010101" pitchFamily="2" charset="-122"/>
                <a:ea typeface="Songti SC" panose="02010600040101010101" pitchFamily="2" charset="-122"/>
              </a:rPr>
              <a:t> </a:t>
            </a:r>
            <a:endParaRPr lang="zh-CN" altLang="en-US" sz="2400" b="1" dirty="0">
              <a:latin typeface="Songti SC" panose="02010600040101010101" pitchFamily="2" charset="-122"/>
              <a:ea typeface="Songti SC" panose="02010600040101010101" pitchFamily="2" charset="-122"/>
            </a:endParaRPr>
          </a:p>
          <a:p>
            <a:pPr>
              <a:lnSpc>
                <a:spcPct val="170000"/>
              </a:lnSpc>
            </a:pPr>
            <a:endParaRPr kumimoji="1" lang="zh-CN" altLang="en-US" sz="2000" dirty="0">
              <a:solidFill>
                <a:srgbClr val="000000"/>
              </a:solidFill>
              <a:latin typeface="Songti SC" panose="02010600040101010101" pitchFamily="2" charset="-122"/>
              <a:ea typeface="Songti SC" panose="02010600040101010101" pitchFamily="2" charset="-122"/>
            </a:endParaRPr>
          </a:p>
        </p:txBody>
      </p:sp>
      <p:sp>
        <p:nvSpPr>
          <p:cNvPr id="7" name="标题 1"/>
          <p:cNvSpPr txBox="1"/>
          <p:nvPr/>
        </p:nvSpPr>
        <p:spPr>
          <a:xfrm>
            <a:off x="404366" y="115"/>
            <a:ext cx="5120114" cy="169279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b="1" dirty="0">
                <a:solidFill>
                  <a:srgbClr val="091BF5"/>
                </a:solidFill>
                <a:latin typeface="Baoli SC" panose="02010600040101010101" pitchFamily="2" charset="-122"/>
                <a:ea typeface="Baoli SC" panose="02010600040101010101" pitchFamily="2" charset="-122"/>
              </a:rPr>
              <a:t>九、国内伦理法规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p:cNvSpPr>
            <a:spLocks noGrp="1" noRot="1" noChangeAspect="1" noMove="1" noResize="1" noEditPoints="1" noAdjustHandles="1" noChangeArrowheads="1" noChangeShapeType="1" noTextEdit="1"/>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内容占位符 2"/>
          <p:cNvSpPr>
            <a:spLocks noGrp="1"/>
          </p:cNvSpPr>
          <p:nvPr>
            <p:ph idx="1"/>
          </p:nvPr>
        </p:nvSpPr>
        <p:spPr>
          <a:xfrm>
            <a:off x="523875" y="2110105"/>
            <a:ext cx="7194550" cy="3463925"/>
          </a:xfrm>
        </p:spPr>
        <p:txBody>
          <a:bodyPr anchor="ctr">
            <a:normAutofit/>
          </a:bodyPr>
          <a:lstStyle/>
          <a:p>
            <a:pPr marL="0" indent="0">
              <a:buNone/>
            </a:pPr>
            <a:r>
              <a:rPr lang="zh-CN" altLang="en-US" sz="4800" b="1" dirty="0">
                <a:solidFill>
                  <a:srgbClr val="091BF5"/>
                </a:solidFill>
                <a:latin typeface="Baoli SC" panose="02010600040101010101" pitchFamily="2" charset="-122"/>
                <a:ea typeface="Baoli SC" panose="02010600040101010101" pitchFamily="2" charset="-122"/>
              </a:rPr>
              <a:t>医院伦理委员会及其审查 </a:t>
            </a:r>
          </a:p>
          <a:p>
            <a:pPr marL="0" indent="0">
              <a:buNone/>
            </a:pPr>
            <a:endParaRPr kumimoji="1" lang="zh-CN" altLang="en-US" sz="1800" dirty="0"/>
          </a:p>
        </p:txBody>
      </p:sp>
      <p:pic>
        <p:nvPicPr>
          <p:cNvPr id="4" name="图片 3"/>
          <p:cNvPicPr>
            <a:picLocks noChangeAspect="1"/>
          </p:cNvPicPr>
          <p:nvPr/>
        </p:nvPicPr>
        <p:blipFill rotWithShape="1">
          <a:blip r:embed="rId2"/>
          <a:srcRect l="5919" r="46689" b="-1"/>
          <a:stretch>
            <a:fillRect/>
          </a:stretch>
        </p:blipFill>
        <p:spPr>
          <a:xfrm>
            <a:off x="6492114" y="10"/>
            <a:ext cx="5699887" cy="405923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p:spPr>
      </p:pic>
      <p:cxnSp>
        <p:nvCxnSpPr>
          <p:cNvPr id="11" name="Straight Connector 10"/>
          <p:cNvCxnSpPr>
            <a:cxnSpLocks noGrp="1" noRot="1" noChangeAspect="1" noMove="1" noResize="1" noEditPoints="1" noAdjustHandles="1" noChangeArrowheads="1" noChangeShapeType="1"/>
          </p:cNvCxnSpPr>
          <p:nvPr/>
        </p:nvCxnSpPr>
        <p:spPr>
          <a:xfrm rot="16200000">
            <a:off x="1508760" y="3431556"/>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Oval 12"/>
          <p:cNvSpPr>
            <a:spLocks noGrp="1" noRot="1" noChangeAspect="1" noMove="1" noResize="1" noEditPoints="1" noAdjustHandles="1" noChangeArrowheads="1" noChangeShapeType="1" noTextEdit="1"/>
          </p:cNvSpPr>
          <p:nvPr/>
        </p:nvSpPr>
        <p:spPr>
          <a:xfrm>
            <a:off x="8701147" y="5004581"/>
            <a:ext cx="962395" cy="962395"/>
          </a:xfrm>
          <a:prstGeom prst="ellipse">
            <a:avLst/>
          </a:prstGeom>
          <a:solidFill>
            <a:srgbClr val="765C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a:spLocks noGrp="1" noRot="1" noChangeAspect="1" noMove="1" noResize="1" noEditPoints="1" noAdjustHandles="1" noChangeArrowheads="1" noChangeShapeType="1" noTextEdit="1"/>
          </p:cNvSpPr>
          <p:nvPr/>
        </p:nvSpPr>
        <p:spPr>
          <a:xfrm>
            <a:off x="10463725" y="4865965"/>
            <a:ext cx="293695" cy="293695"/>
          </a:xfrm>
          <a:prstGeom prst="ellipse">
            <a:avLst/>
          </a:prstGeom>
          <a:solidFill>
            <a:srgbClr val="AC75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2"/>
          <a:srcRect l="13881" r="54651"/>
          <a:stretch>
            <a:fillRect/>
          </a:stretch>
        </p:blipFill>
        <p:spPr>
          <a:xfrm>
            <a:off x="5797543" y="10"/>
            <a:ext cx="6394152" cy="6857990"/>
          </a:xfrm>
          <a:prstGeom prst="rect">
            <a:avLst/>
          </a:prstGeom>
        </p:spPr>
      </p:pic>
      <p:pic>
        <p:nvPicPr>
          <p:cNvPr id="9" name="Picture 8"/>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flipH="1" flipV="1">
            <a:off x="0" y="0"/>
            <a:ext cx="12192000" cy="6858000"/>
          </a:xfrm>
          <a:prstGeom prst="rect">
            <a:avLst/>
          </a:prstGeom>
        </p:spPr>
      </p:pic>
      <p:sp>
        <p:nvSpPr>
          <p:cNvPr id="2" name="标题 1"/>
          <p:cNvSpPr>
            <a:spLocks noGrp="1"/>
          </p:cNvSpPr>
          <p:nvPr>
            <p:ph type="title"/>
          </p:nvPr>
        </p:nvSpPr>
        <p:spPr>
          <a:xfrm>
            <a:off x="107950" y="960120"/>
            <a:ext cx="7747635" cy="1311910"/>
          </a:xfrm>
        </p:spPr>
        <p:txBody>
          <a:bodyPr>
            <a:normAutofit/>
          </a:bodyPr>
          <a:lstStyle/>
          <a:p>
            <a:r>
              <a:rPr lang="en-US" altLang="zh-CN" b="1" dirty="0">
                <a:solidFill>
                  <a:srgbClr val="000000"/>
                </a:solidFill>
                <a:latin typeface="Baoli SC" panose="02010600040101010101" pitchFamily="2" charset="-122"/>
                <a:ea typeface="Baoli SC" panose="02010600040101010101" pitchFamily="2" charset="-122"/>
              </a:rPr>
              <a:t>1.</a:t>
            </a:r>
            <a:r>
              <a:rPr lang="zh-CN" altLang="en-US" b="1" dirty="0">
                <a:solidFill>
                  <a:srgbClr val="000000"/>
                </a:solidFill>
                <a:latin typeface="Baoli SC" panose="02010600040101010101" pitchFamily="2" charset="-122"/>
                <a:ea typeface="Baoli SC" panose="02010600040101010101" pitchFamily="2" charset="-122"/>
              </a:rPr>
              <a:t> 统一医院伦理审查部门</a:t>
            </a:r>
          </a:p>
        </p:txBody>
      </p:sp>
      <p:sp>
        <p:nvSpPr>
          <p:cNvPr id="3" name="内容占位符 2"/>
          <p:cNvSpPr>
            <a:spLocks noGrp="1"/>
          </p:cNvSpPr>
          <p:nvPr>
            <p:ph idx="1"/>
          </p:nvPr>
        </p:nvSpPr>
        <p:spPr>
          <a:xfrm>
            <a:off x="804997" y="2272143"/>
            <a:ext cx="4992241" cy="3788830"/>
          </a:xfrm>
        </p:spPr>
        <p:txBody>
          <a:bodyPr anchor="ctr">
            <a:normAutofit/>
          </a:bodyPr>
          <a:lstStyle/>
          <a:p>
            <a:pPr marL="0" indent="0">
              <a:buNone/>
            </a:pPr>
            <a:r>
              <a:rPr kumimoji="1" lang="zh-CN" altLang="en-US" sz="4000" b="1" dirty="0">
                <a:solidFill>
                  <a:srgbClr val="000000"/>
                </a:solidFill>
                <a:latin typeface="Songti SC" panose="02010600040101010101" pitchFamily="2" charset="-122"/>
                <a:ea typeface="Songti SC" panose="02010600040101010101" pitchFamily="2" charset="-122"/>
              </a:rPr>
              <a:t>科研伦理审查</a:t>
            </a:r>
            <a:endParaRPr kumimoji="1" lang="en-US" altLang="zh-CN" sz="4000" b="1" dirty="0">
              <a:solidFill>
                <a:srgbClr val="000000"/>
              </a:solidFill>
              <a:latin typeface="Songti SC" panose="02010600040101010101" pitchFamily="2" charset="-122"/>
              <a:ea typeface="Songti SC" panose="02010600040101010101" pitchFamily="2" charset="-122"/>
            </a:endParaRPr>
          </a:p>
          <a:p>
            <a:pPr marL="0" indent="0">
              <a:buNone/>
            </a:pPr>
            <a:r>
              <a:rPr kumimoji="1" lang="zh-CN" altLang="en-US" sz="4000" b="1" dirty="0">
                <a:solidFill>
                  <a:srgbClr val="000000"/>
                </a:solidFill>
                <a:latin typeface="Songti SC" panose="02010600040101010101" pitchFamily="2" charset="-122"/>
                <a:ea typeface="Songti SC" panose="02010600040101010101" pitchFamily="2" charset="-122"/>
              </a:rPr>
              <a:t>临床伦理审查</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2"/>
          <a:srcRect l="13881" r="54651"/>
          <a:stretch>
            <a:fillRect/>
          </a:stretch>
        </p:blipFill>
        <p:spPr>
          <a:xfrm>
            <a:off x="5797543" y="10"/>
            <a:ext cx="6394152" cy="6857990"/>
          </a:xfrm>
          <a:prstGeom prst="rect">
            <a:avLst/>
          </a:prstGeom>
        </p:spPr>
      </p:pic>
      <p:pic>
        <p:nvPicPr>
          <p:cNvPr id="9" name="Picture 8"/>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flipH="1" flipV="1">
            <a:off x="0" y="0"/>
            <a:ext cx="12192000" cy="6858000"/>
          </a:xfrm>
          <a:prstGeom prst="rect">
            <a:avLst/>
          </a:prstGeom>
        </p:spPr>
      </p:pic>
      <p:sp>
        <p:nvSpPr>
          <p:cNvPr id="6" name="标题 1"/>
          <p:cNvSpPr txBox="1"/>
          <p:nvPr/>
        </p:nvSpPr>
        <p:spPr>
          <a:xfrm>
            <a:off x="157480" y="950595"/>
            <a:ext cx="6835140" cy="13119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b="1" dirty="0">
                <a:solidFill>
                  <a:srgbClr val="000000"/>
                </a:solidFill>
                <a:latin typeface="Baoli SC" panose="02010600040101010101" pitchFamily="2" charset="-122"/>
                <a:ea typeface="Baoli SC" panose="02010600040101010101" pitchFamily="2" charset="-122"/>
              </a:rPr>
              <a:t>2.</a:t>
            </a:r>
            <a:r>
              <a:rPr lang="zh-CN" altLang="en-US" b="1" dirty="0">
                <a:solidFill>
                  <a:srgbClr val="000000"/>
                </a:solidFill>
                <a:latin typeface="Baoli SC" panose="02010600040101010101" pitchFamily="2" charset="-122"/>
                <a:ea typeface="Baoli SC" panose="02010600040101010101" pitchFamily="2" charset="-122"/>
              </a:rPr>
              <a:t> 医院伦理审查人员组成</a:t>
            </a:r>
          </a:p>
        </p:txBody>
      </p:sp>
      <p:sp>
        <p:nvSpPr>
          <p:cNvPr id="7" name="内容占位符 2"/>
          <p:cNvSpPr txBox="1"/>
          <p:nvPr/>
        </p:nvSpPr>
        <p:spPr>
          <a:xfrm>
            <a:off x="1143029" y="2262509"/>
            <a:ext cx="5849803" cy="3788830"/>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70000"/>
              </a:lnSpc>
              <a:buFont typeface="Wingdings" panose="05000000000000000000" pitchFamily="2" charset="2"/>
              <a:buChar char="Ø"/>
            </a:pPr>
            <a:r>
              <a:rPr lang="zh-CN" altLang="en-US" b="1" dirty="0">
                <a:latin typeface="Songti SC" panose="02010600040101010101" pitchFamily="2" charset="-122"/>
                <a:ea typeface="Songti SC" panose="02010600040101010101" pitchFamily="2" charset="-122"/>
              </a:rPr>
              <a:t>医学专家</a:t>
            </a:r>
            <a:endParaRPr lang="en-US" altLang="zh-CN" b="1" dirty="0">
              <a:latin typeface="Songti SC" panose="02010600040101010101" pitchFamily="2" charset="-122"/>
              <a:ea typeface="Songti SC" panose="02010600040101010101" pitchFamily="2" charset="-122"/>
            </a:endParaRPr>
          </a:p>
          <a:p>
            <a:pPr>
              <a:lnSpc>
                <a:spcPct val="170000"/>
              </a:lnSpc>
              <a:buFont typeface="Wingdings" panose="05000000000000000000" pitchFamily="2" charset="2"/>
              <a:buChar char="Ø"/>
            </a:pPr>
            <a:r>
              <a:rPr lang="zh-CN" altLang="en-US" b="1" dirty="0">
                <a:latin typeface="Songti SC" panose="02010600040101010101" pitchFamily="2" charset="-122"/>
                <a:ea typeface="Songti SC" panose="02010600040101010101" pitchFamily="2" charset="-122"/>
              </a:rPr>
              <a:t>法学专家</a:t>
            </a:r>
            <a:endParaRPr lang="en-US" altLang="zh-CN" b="1" dirty="0">
              <a:latin typeface="Songti SC" panose="02010600040101010101" pitchFamily="2" charset="-122"/>
              <a:ea typeface="Songti SC" panose="02010600040101010101" pitchFamily="2" charset="-122"/>
            </a:endParaRPr>
          </a:p>
          <a:p>
            <a:pPr>
              <a:lnSpc>
                <a:spcPct val="170000"/>
              </a:lnSpc>
              <a:buFont typeface="Wingdings" panose="05000000000000000000" pitchFamily="2" charset="2"/>
              <a:buChar char="Ø"/>
            </a:pPr>
            <a:r>
              <a:rPr lang="zh-CN" altLang="en-US" b="1" dirty="0">
                <a:latin typeface="Songti SC" panose="02010600040101010101" pitchFamily="2" charset="-122"/>
                <a:ea typeface="Songti SC" panose="02010600040101010101" pitchFamily="2" charset="-122"/>
              </a:rPr>
              <a:t>医学伦理专家</a:t>
            </a:r>
            <a:endParaRPr lang="en-US" altLang="zh-CN" b="1" dirty="0">
              <a:latin typeface="Songti SC" panose="02010600040101010101" pitchFamily="2" charset="-122"/>
              <a:ea typeface="Songti SC" panose="02010600040101010101" pitchFamily="2" charset="-122"/>
            </a:endParaRPr>
          </a:p>
          <a:p>
            <a:pPr>
              <a:lnSpc>
                <a:spcPct val="170000"/>
              </a:lnSpc>
              <a:buFont typeface="Wingdings" panose="05000000000000000000" pitchFamily="2" charset="2"/>
              <a:buChar char="Ø"/>
            </a:pPr>
            <a:r>
              <a:rPr lang="zh-CN" altLang="en-US" b="1" dirty="0">
                <a:latin typeface="Songti SC" panose="02010600040101010101" pitchFamily="2" charset="-122"/>
                <a:ea typeface="Songti SC" panose="02010600040101010101" pitchFamily="2" charset="-122"/>
              </a:rPr>
              <a:t>社会学专家</a:t>
            </a:r>
          </a:p>
          <a:p>
            <a:pPr>
              <a:buFont typeface="Wingdings" panose="05000000000000000000" pitchFamily="2" charset="2"/>
              <a:buChar char="Ø"/>
            </a:pPr>
            <a:endParaRPr kumimoji="1" lang="en-US" altLang="zh-CN" dirty="0">
              <a:solidFill>
                <a:srgbClr val="00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2"/>
          <a:srcRect l="2745" r="43515" b="-1"/>
          <a:stretch>
            <a:fillRect/>
          </a:stretch>
        </p:blipFill>
        <p:spPr>
          <a:xfrm>
            <a:off x="6083786" y="-168318"/>
            <a:ext cx="6261330" cy="3932313"/>
          </a:xfrm>
          <a:prstGeom prst="rect">
            <a:avLst/>
          </a:prstGeom>
          <a:effectLst>
            <a:softEdge rad="533400"/>
          </a:effectLst>
        </p:spPr>
      </p:pic>
      <p:pic>
        <p:nvPicPr>
          <p:cNvPr id="4" name="图片 3"/>
          <p:cNvPicPr>
            <a:picLocks noChangeAspect="1"/>
          </p:cNvPicPr>
          <p:nvPr/>
        </p:nvPicPr>
        <p:blipFill rotWithShape="1">
          <a:blip r:embed="rId2"/>
          <a:srcRect l="4540" r="45310"/>
          <a:stretch>
            <a:fillRect/>
          </a:stretch>
        </p:blipFill>
        <p:spPr>
          <a:xfrm>
            <a:off x="6089904" y="2487168"/>
            <a:ext cx="6263640" cy="4215384"/>
          </a:xfrm>
          <a:prstGeom prst="rect">
            <a:avLst/>
          </a:prstGeom>
          <a:effectLst>
            <a:softEdge rad="533400"/>
          </a:effectLst>
        </p:spPr>
      </p:pic>
      <p:pic>
        <p:nvPicPr>
          <p:cNvPr id="10" name="Picture 9"/>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内容占位符 2"/>
          <p:cNvSpPr>
            <a:spLocks noGrp="1"/>
          </p:cNvSpPr>
          <p:nvPr>
            <p:ph idx="1"/>
          </p:nvPr>
        </p:nvSpPr>
        <p:spPr>
          <a:xfrm>
            <a:off x="804997" y="2272143"/>
            <a:ext cx="5849803" cy="3788830"/>
          </a:xfrm>
        </p:spPr>
        <p:txBody>
          <a:bodyPr anchor="ctr">
            <a:noAutofit/>
          </a:bodyPr>
          <a:lstStyle/>
          <a:p>
            <a:pPr>
              <a:lnSpc>
                <a:spcPct val="170000"/>
              </a:lnSpc>
              <a:buFont typeface="Wingdings" panose="05000000000000000000" pitchFamily="2" charset="2"/>
              <a:buChar char="Ø"/>
            </a:pPr>
            <a:r>
              <a:rPr lang="zh-CN" altLang="en-US" b="1" dirty="0">
                <a:latin typeface="Songti SC" panose="02010600040101010101" pitchFamily="2" charset="-122"/>
                <a:ea typeface="Songti SC" panose="02010600040101010101" pitchFamily="2" charset="-122"/>
              </a:rPr>
              <a:t>药物临床试验</a:t>
            </a:r>
            <a:br>
              <a:rPr lang="zh-CN" altLang="en-US" b="1" dirty="0">
                <a:latin typeface="Songti SC" panose="02010600040101010101" pitchFamily="2" charset="-122"/>
                <a:ea typeface="Songti SC" panose="02010600040101010101" pitchFamily="2" charset="-122"/>
              </a:rPr>
            </a:br>
            <a:r>
              <a:rPr lang="zh-CN" altLang="en-US" b="1" dirty="0">
                <a:latin typeface="Songti SC" panose="02010600040101010101" pitchFamily="2" charset="-122"/>
                <a:ea typeface="Songti SC" panose="02010600040101010101" pitchFamily="2" charset="-122"/>
              </a:rPr>
              <a:t>医疗器械临床试验 </a:t>
            </a:r>
            <a:endParaRPr lang="en-US" altLang="zh-CN" b="1" dirty="0">
              <a:latin typeface="Songti SC" panose="02010600040101010101" pitchFamily="2" charset="-122"/>
              <a:ea typeface="Songti SC" panose="02010600040101010101" pitchFamily="2" charset="-122"/>
            </a:endParaRPr>
          </a:p>
          <a:p>
            <a:pPr>
              <a:lnSpc>
                <a:spcPct val="170000"/>
              </a:lnSpc>
              <a:buFont typeface="Wingdings" panose="05000000000000000000" pitchFamily="2" charset="2"/>
              <a:buChar char="Ø"/>
            </a:pPr>
            <a:r>
              <a:rPr lang="zh-CN" altLang="en-US" b="1" dirty="0">
                <a:latin typeface="Songti SC" panose="02010600040101010101" pitchFamily="2" charset="-122"/>
                <a:ea typeface="Songti SC" panose="02010600040101010101" pitchFamily="2" charset="-122"/>
              </a:rPr>
              <a:t>医疗技术临床试验 </a:t>
            </a:r>
            <a:endParaRPr lang="en-US" altLang="zh-CN" b="1" dirty="0">
              <a:latin typeface="Songti SC" panose="02010600040101010101" pitchFamily="2" charset="-122"/>
              <a:ea typeface="Songti SC" panose="02010600040101010101" pitchFamily="2" charset="-122"/>
            </a:endParaRPr>
          </a:p>
          <a:p>
            <a:pPr>
              <a:lnSpc>
                <a:spcPct val="170000"/>
              </a:lnSpc>
              <a:buFont typeface="Wingdings" panose="05000000000000000000" pitchFamily="2" charset="2"/>
              <a:buChar char="Ø"/>
            </a:pPr>
            <a:r>
              <a:rPr lang="zh-CN" altLang="en-US" b="1" dirty="0">
                <a:latin typeface="Songti SC" panose="02010600040101010101" pitchFamily="2" charset="-122"/>
                <a:ea typeface="Songti SC" panose="02010600040101010101" pitchFamily="2" charset="-122"/>
              </a:rPr>
              <a:t>科研项目 </a:t>
            </a:r>
          </a:p>
          <a:p>
            <a:pPr>
              <a:buFont typeface="Wingdings" panose="05000000000000000000" pitchFamily="2" charset="2"/>
              <a:buChar char="Ø"/>
            </a:pPr>
            <a:endParaRPr kumimoji="1" lang="en-US" altLang="zh-CN" b="1" dirty="0">
              <a:solidFill>
                <a:srgbClr val="000000"/>
              </a:solidFill>
            </a:endParaRPr>
          </a:p>
        </p:txBody>
      </p:sp>
      <p:sp>
        <p:nvSpPr>
          <p:cNvPr id="6" name="矩形 5"/>
          <p:cNvSpPr/>
          <p:nvPr/>
        </p:nvSpPr>
        <p:spPr>
          <a:xfrm>
            <a:off x="329565" y="948690"/>
            <a:ext cx="6695440" cy="1309370"/>
          </a:xfrm>
          <a:prstGeom prst="rect">
            <a:avLst/>
          </a:prstGeom>
        </p:spPr>
        <p:txBody>
          <a:bodyPr wrap="square">
            <a:spAutoFit/>
          </a:bodyPr>
          <a:lstStyle/>
          <a:p>
            <a:pPr>
              <a:lnSpc>
                <a:spcPct val="90000"/>
              </a:lnSpc>
              <a:spcBef>
                <a:spcPct val="0"/>
              </a:spcBef>
            </a:pPr>
            <a:r>
              <a:rPr lang="en-US" altLang="zh-CN" sz="4400" b="1" dirty="0">
                <a:solidFill>
                  <a:srgbClr val="000000"/>
                </a:solidFill>
                <a:latin typeface="Baoli SC" panose="02010600040101010101" pitchFamily="2" charset="-122"/>
                <a:ea typeface="Baoli SC" panose="02010600040101010101" pitchFamily="2" charset="-122"/>
                <a:cs typeface="+mj-cs"/>
              </a:rPr>
              <a:t>3.</a:t>
            </a:r>
            <a:r>
              <a:rPr lang="zh-CN" altLang="en-US" sz="4400" b="1" dirty="0">
                <a:solidFill>
                  <a:srgbClr val="000000"/>
                </a:solidFill>
                <a:latin typeface="Baoli SC" panose="02010600040101010101" pitchFamily="2" charset="-122"/>
                <a:ea typeface="Baoli SC" panose="02010600040101010101" pitchFamily="2" charset="-122"/>
                <a:cs typeface="+mj-cs"/>
              </a:rPr>
              <a:t> 伦理委员会审查范围 </a:t>
            </a:r>
          </a:p>
          <a:p>
            <a:pPr>
              <a:lnSpc>
                <a:spcPct val="90000"/>
              </a:lnSpc>
              <a:spcBef>
                <a:spcPct val="0"/>
              </a:spcBef>
            </a:pPr>
            <a:endParaRPr lang="zh-CN" altLang="en-US" sz="4400" b="1" dirty="0">
              <a:solidFill>
                <a:srgbClr val="000000"/>
              </a:solidFill>
              <a:latin typeface="Baoli SC" panose="02010600040101010101" pitchFamily="2" charset="-122"/>
              <a:ea typeface="Baoli SC" panose="02010600040101010101" pitchFamily="2" charset="-122"/>
              <a:cs typeface="+mj-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2"/>
          <a:srcRect l="13881" r="54651"/>
          <a:stretch>
            <a:fillRect/>
          </a:stretch>
        </p:blipFill>
        <p:spPr>
          <a:xfrm>
            <a:off x="5797543" y="10"/>
            <a:ext cx="6394152" cy="6857990"/>
          </a:xfrm>
          <a:prstGeom prst="rect">
            <a:avLst/>
          </a:prstGeom>
        </p:spPr>
      </p:pic>
      <p:pic>
        <p:nvPicPr>
          <p:cNvPr id="9" name="Picture 8"/>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flipH="1" flipV="1">
            <a:off x="0" y="0"/>
            <a:ext cx="12192000" cy="6858000"/>
          </a:xfrm>
          <a:prstGeom prst="rect">
            <a:avLst/>
          </a:prstGeom>
        </p:spPr>
      </p:pic>
      <p:sp>
        <p:nvSpPr>
          <p:cNvPr id="2" name="标题 1"/>
          <p:cNvSpPr>
            <a:spLocks noGrp="1"/>
          </p:cNvSpPr>
          <p:nvPr>
            <p:ph type="title"/>
          </p:nvPr>
        </p:nvSpPr>
        <p:spPr>
          <a:xfrm>
            <a:off x="804998" y="359025"/>
            <a:ext cx="4803636" cy="1311664"/>
          </a:xfrm>
        </p:spPr>
        <p:txBody>
          <a:bodyPr>
            <a:normAutofit/>
          </a:bodyPr>
          <a:lstStyle/>
          <a:p>
            <a:r>
              <a:rPr kumimoji="1" lang="zh-CN" altLang="en-US" dirty="0">
                <a:solidFill>
                  <a:srgbClr val="000000"/>
                </a:solidFill>
                <a:latin typeface="Baoli SC" panose="02010600040101010101" pitchFamily="2" charset="-122"/>
                <a:ea typeface="Baoli SC" panose="02010600040101010101" pitchFamily="2" charset="-122"/>
              </a:rPr>
              <a:t>审查内容</a:t>
            </a:r>
          </a:p>
        </p:txBody>
      </p:sp>
      <p:sp>
        <p:nvSpPr>
          <p:cNvPr id="3" name="内容占位符 2"/>
          <p:cNvSpPr>
            <a:spLocks noGrp="1"/>
          </p:cNvSpPr>
          <p:nvPr>
            <p:ph idx="1"/>
          </p:nvPr>
        </p:nvSpPr>
        <p:spPr>
          <a:xfrm>
            <a:off x="804998" y="1915894"/>
            <a:ext cx="5985270" cy="3788830"/>
          </a:xfrm>
        </p:spPr>
        <p:txBody>
          <a:bodyPr anchor="ctr">
            <a:noAutofit/>
          </a:bodyPr>
          <a:lstStyle/>
          <a:p>
            <a:pPr marL="0" lvl="0" indent="0" eaLnBrk="0" fontAlgn="base" hangingPunct="0">
              <a:lnSpc>
                <a:spcPct val="150000"/>
              </a:lnSpc>
              <a:spcBef>
                <a:spcPct val="0"/>
              </a:spcBef>
              <a:spcAft>
                <a:spcPct val="0"/>
              </a:spcAft>
              <a:buNone/>
            </a:pPr>
            <a:r>
              <a:rPr lang="zh-CN" altLang="zh-CN" sz="2400" b="1" dirty="0">
                <a:solidFill>
                  <a:srgbClr val="050C16"/>
                </a:solidFill>
                <a:latin typeface="Songti SC" panose="02010600040101010101" pitchFamily="2" charset="-122"/>
                <a:ea typeface="Songti SC" panose="02010600040101010101" pitchFamily="2" charset="-122"/>
              </a:rPr>
              <a:t>(一)研究方案的设计与实施; </a:t>
            </a:r>
            <a:endParaRPr lang="zh-CN" altLang="zh-CN" sz="2400" b="1" dirty="0">
              <a:latin typeface="Songti SC" panose="02010600040101010101" pitchFamily="2" charset="-122"/>
              <a:ea typeface="Songti SC" panose="02010600040101010101" pitchFamily="2" charset="-122"/>
            </a:endParaRPr>
          </a:p>
          <a:p>
            <a:pPr marL="0" lvl="0" indent="0" eaLnBrk="0" fontAlgn="base" hangingPunct="0">
              <a:lnSpc>
                <a:spcPct val="150000"/>
              </a:lnSpc>
              <a:spcBef>
                <a:spcPct val="0"/>
              </a:spcBef>
              <a:spcAft>
                <a:spcPct val="0"/>
              </a:spcAft>
              <a:buNone/>
            </a:pPr>
            <a:r>
              <a:rPr lang="zh-CN" altLang="zh-CN" sz="2400" b="1" dirty="0">
                <a:solidFill>
                  <a:srgbClr val="050C16"/>
                </a:solidFill>
                <a:latin typeface="Songti SC" panose="02010600040101010101" pitchFamily="2" charset="-122"/>
                <a:ea typeface="Songti SC" panose="02010600040101010101" pitchFamily="2" charset="-122"/>
              </a:rPr>
              <a:t>(二)试验的风险与受益;</a:t>
            </a:r>
            <a:br>
              <a:rPr lang="zh-CN" altLang="zh-CN" sz="2400" b="1" dirty="0">
                <a:solidFill>
                  <a:srgbClr val="050C16"/>
                </a:solidFill>
                <a:latin typeface="Songti SC" panose="02010600040101010101" pitchFamily="2" charset="-122"/>
                <a:ea typeface="Songti SC" panose="02010600040101010101" pitchFamily="2" charset="-122"/>
              </a:rPr>
            </a:br>
            <a:r>
              <a:rPr lang="zh-CN" altLang="zh-CN" sz="2400" b="1" dirty="0">
                <a:solidFill>
                  <a:srgbClr val="050C16"/>
                </a:solidFill>
                <a:latin typeface="Songti SC" panose="02010600040101010101" pitchFamily="2" charset="-122"/>
                <a:ea typeface="Songti SC" panose="02010600040101010101" pitchFamily="2" charset="-122"/>
              </a:rPr>
              <a:t>(三)受试者的招募;</a:t>
            </a:r>
            <a:br>
              <a:rPr lang="zh-CN" altLang="zh-CN" sz="2400" b="1" dirty="0">
                <a:solidFill>
                  <a:srgbClr val="050C16"/>
                </a:solidFill>
                <a:latin typeface="Songti SC" panose="02010600040101010101" pitchFamily="2" charset="-122"/>
                <a:ea typeface="Songti SC" panose="02010600040101010101" pitchFamily="2" charset="-122"/>
              </a:rPr>
            </a:br>
            <a:r>
              <a:rPr lang="zh-CN" altLang="zh-CN" sz="2400" b="1" dirty="0">
                <a:solidFill>
                  <a:srgbClr val="050C16"/>
                </a:solidFill>
                <a:latin typeface="Songti SC" panose="02010600040101010101" pitchFamily="2" charset="-122"/>
                <a:ea typeface="Songti SC" panose="02010600040101010101" pitchFamily="2" charset="-122"/>
              </a:rPr>
              <a:t>(四)知情同意书告知的信息; </a:t>
            </a:r>
            <a:endParaRPr lang="en-US" altLang="zh-CN" sz="2400" b="1" dirty="0">
              <a:solidFill>
                <a:srgbClr val="AF9EDD"/>
              </a:solidFill>
              <a:latin typeface="Songti SC" panose="02010600040101010101" pitchFamily="2" charset="-122"/>
              <a:ea typeface="Songti SC" panose="02010600040101010101" pitchFamily="2" charset="-122"/>
            </a:endParaRPr>
          </a:p>
          <a:p>
            <a:pPr marL="0" lvl="0" indent="0" eaLnBrk="0" fontAlgn="base" hangingPunct="0">
              <a:lnSpc>
                <a:spcPct val="150000"/>
              </a:lnSpc>
              <a:spcBef>
                <a:spcPct val="0"/>
              </a:spcBef>
              <a:spcAft>
                <a:spcPct val="0"/>
              </a:spcAft>
              <a:buNone/>
            </a:pPr>
            <a:r>
              <a:rPr lang="zh-CN" altLang="zh-CN" sz="2400" b="1" dirty="0">
                <a:solidFill>
                  <a:srgbClr val="050C16"/>
                </a:solidFill>
                <a:latin typeface="Songti SC" panose="02010600040101010101" pitchFamily="2" charset="-122"/>
                <a:ea typeface="Songti SC" panose="02010600040101010101" pitchFamily="2" charset="-122"/>
              </a:rPr>
              <a:t>(五)知情同意的过程;</a:t>
            </a:r>
            <a:br>
              <a:rPr lang="zh-CN" altLang="zh-CN" sz="2400" b="1" dirty="0">
                <a:solidFill>
                  <a:srgbClr val="050C16"/>
                </a:solidFill>
                <a:latin typeface="Songti SC" panose="02010600040101010101" pitchFamily="2" charset="-122"/>
                <a:ea typeface="Songti SC" panose="02010600040101010101" pitchFamily="2" charset="-122"/>
              </a:rPr>
            </a:br>
            <a:r>
              <a:rPr lang="zh-CN" altLang="zh-CN" sz="2400" b="1" dirty="0">
                <a:solidFill>
                  <a:srgbClr val="050C16"/>
                </a:solidFill>
                <a:latin typeface="Songti SC" panose="02010600040101010101" pitchFamily="2" charset="-122"/>
                <a:ea typeface="Songti SC" panose="02010600040101010101" pitchFamily="2" charset="-122"/>
              </a:rPr>
              <a:t>(六)受试者的医疗和保护;</a:t>
            </a:r>
            <a:br>
              <a:rPr lang="zh-CN" altLang="zh-CN" sz="2400" b="1" dirty="0">
                <a:solidFill>
                  <a:srgbClr val="050C16"/>
                </a:solidFill>
                <a:latin typeface="Songti SC" panose="02010600040101010101" pitchFamily="2" charset="-122"/>
                <a:ea typeface="Songti SC" panose="02010600040101010101" pitchFamily="2" charset="-122"/>
              </a:rPr>
            </a:br>
            <a:r>
              <a:rPr lang="zh-CN" altLang="zh-CN" sz="2400" b="1" dirty="0">
                <a:solidFill>
                  <a:srgbClr val="050C16"/>
                </a:solidFill>
                <a:latin typeface="Songti SC" panose="02010600040101010101" pitchFamily="2" charset="-122"/>
                <a:ea typeface="Songti SC" panose="02010600040101010101" pitchFamily="2" charset="-122"/>
              </a:rPr>
              <a:t>(七)隐私和保密;</a:t>
            </a:r>
            <a:br>
              <a:rPr lang="zh-CN" altLang="zh-CN" sz="2400" b="1" dirty="0">
                <a:solidFill>
                  <a:srgbClr val="050C16"/>
                </a:solidFill>
                <a:latin typeface="Songti SC" panose="02010600040101010101" pitchFamily="2" charset="-122"/>
                <a:ea typeface="Songti SC" panose="02010600040101010101" pitchFamily="2" charset="-122"/>
              </a:rPr>
            </a:br>
            <a:r>
              <a:rPr lang="zh-CN" altLang="zh-CN" sz="2400" b="1" dirty="0">
                <a:solidFill>
                  <a:srgbClr val="050C16"/>
                </a:solidFill>
                <a:latin typeface="Songti SC" panose="02010600040101010101" pitchFamily="2" charset="-122"/>
                <a:ea typeface="Songti SC" panose="02010600040101010101" pitchFamily="2" charset="-122"/>
              </a:rPr>
              <a:t>(八)涉及弱势群体的研究。</a:t>
            </a:r>
            <a:endParaRPr kumimoji="1" lang="zh-CN" altLang="en-US" sz="2400" b="1" dirty="0">
              <a:solidFill>
                <a:srgbClr val="000000"/>
              </a:solidFill>
              <a:latin typeface="Songti SC" panose="02010600040101010101" pitchFamily="2" charset="-122"/>
              <a:ea typeface="Songti SC" panose="02010600040101010101" pitchFamily="2" charset="-122"/>
            </a:endParaRPr>
          </a:p>
        </p:txBody>
      </p:sp>
      <p:sp>
        <p:nvSpPr>
          <p:cNvPr id="6" name="Rectangle 4"/>
          <p:cNvSpPr>
            <a:spLocks noChangeArrowheads="1"/>
          </p:cNvSpPr>
          <p:nvPr/>
        </p:nvSpPr>
        <p:spPr bwMode="auto">
          <a:xfrm>
            <a:off x="0" y="-833229"/>
            <a:ext cx="857927"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zh-CN" altLang="zh-CN" sz="2000" b="0" i="0" u="none" strike="noStrike" cap="none" normalizeH="0" baseline="0" dirty="0">
                <a:ln>
                  <a:noFill/>
                </a:ln>
                <a:solidFill>
                  <a:srgbClr val="050C16"/>
                </a:solidFill>
                <a:effectLst/>
                <a:latin typeface="Arial" panose="020B0604020202020204" pitchFamily="34" charset="0"/>
                <a:ea typeface="黑体" panose="02010609060101010101" pitchFamily="49" charset="-122"/>
              </a:rPr>
              <a:t> </a:t>
            </a:r>
            <a:endParaRPr kumimoji="0" lang="zh-CN" altLang="zh-CN" sz="1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zh-CN" altLang="zh-CN" sz="1800" b="0" i="0" u="none" strike="noStrike" cap="none" normalizeH="0" baseline="0" dirty="0">
                <a:ln>
                  <a:noFill/>
                </a:ln>
                <a:solidFill>
                  <a:schemeClr val="tx1"/>
                </a:solidFill>
                <a:effectLst/>
                <a:latin typeface="Arial" panose="020B0604020202020204" pitchFamily="34" charset="0"/>
              </a:rPr>
              <a:t>  </a:t>
            </a:r>
            <a:r>
              <a:rPr kumimoji="0" lang="zh-CN" altLang="zh-CN" sz="500" b="0" i="0" u="none" strike="noStrike" cap="none" normalizeH="0" baseline="0" dirty="0">
                <a:ln>
                  <a:noFill/>
                </a:ln>
                <a:solidFill>
                  <a:schemeClr val="tx1"/>
                </a:solidFill>
                <a:effectLst/>
                <a:latin typeface="Arial" panose="020B0604020202020204" pitchFamily="34" charset="0"/>
              </a:rPr>
              <a:t> </a:t>
            </a:r>
            <a:r>
              <a:rPr kumimoji="0" lang="zh-CN" altLang="zh-CN" sz="1800" b="0" i="0" u="none" strike="noStrike" cap="none" normalizeH="0" baseline="0" dirty="0">
                <a:ln>
                  <a:noFill/>
                </a:ln>
                <a:solidFill>
                  <a:schemeClr val="tx1"/>
                </a:solidFill>
                <a:effectLst/>
                <a:latin typeface="Arial" panose="020B0604020202020204" pitchFamily="34" charset="0"/>
              </a:rPr>
              <a:t>  </a:t>
            </a:r>
            <a:r>
              <a:rPr kumimoji="0" lang="zh-CN" altLang="zh-CN" sz="11200" b="0" i="0" u="none" strike="noStrike" cap="none" normalizeH="0" baseline="0" dirty="0">
                <a:ln>
                  <a:noFill/>
                </a:ln>
                <a:solidFill>
                  <a:schemeClr val="tx1"/>
                </a:solidFill>
                <a:effectLst/>
                <a:latin typeface="Arial" panose="020B0604020202020204" pitchFamily="34" charset="0"/>
              </a:rPr>
              <a:t> </a:t>
            </a:r>
            <a:endParaRPr kumimoji="0" lang="zh-CN" altLang="zh-CN" sz="1800" b="0" i="0" u="none" strike="noStrike" cap="none" normalizeH="0" baseline="0" dirty="0">
              <a:ln>
                <a:noFill/>
              </a:ln>
              <a:solidFill>
                <a:schemeClr val="tx1"/>
              </a:solidFill>
              <a:effectLst/>
              <a:latin typeface="Arial" panose="020B0604020202020204" pitchFamily="34" charset="0"/>
            </a:endParaRPr>
          </a:p>
        </p:txBody>
      </p:sp>
      <p:pic>
        <p:nvPicPr>
          <p:cNvPr id="2053" name="Picture 5" descr="page36image300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075" y="625475"/>
            <a:ext cx="9144000" cy="889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095CBEC9-43EF-E348-A9E1-02767DD6759E}"/>
              </a:ext>
            </a:extLst>
          </p:cNvPr>
          <p:cNvPicPr>
            <a:picLocks noChangeAspect="1"/>
          </p:cNvPicPr>
          <p:nvPr/>
        </p:nvPicPr>
        <p:blipFill rotWithShape="1">
          <a:blip r:embed="rId2"/>
          <a:srcRect l="2745" r="43515" b="-1"/>
          <a:stretch>
            <a:fillRect/>
          </a:stretch>
        </p:blipFill>
        <p:spPr>
          <a:xfrm>
            <a:off x="6083786" y="-168318"/>
            <a:ext cx="6261330" cy="3932313"/>
          </a:xfrm>
          <a:prstGeom prst="rect">
            <a:avLst/>
          </a:prstGeom>
          <a:effectLst>
            <a:softEdge rad="533400"/>
          </a:effectLst>
        </p:spPr>
      </p:pic>
      <p:sp>
        <p:nvSpPr>
          <p:cNvPr id="3" name="内容占位符 2">
            <a:extLst>
              <a:ext uri="{FF2B5EF4-FFF2-40B4-BE49-F238E27FC236}">
                <a16:creationId xmlns:a16="http://schemas.microsoft.com/office/drawing/2014/main" id="{D3344E2C-103E-064E-B687-43433BCFA814}"/>
              </a:ext>
            </a:extLst>
          </p:cNvPr>
          <p:cNvSpPr>
            <a:spLocks noGrp="1"/>
          </p:cNvSpPr>
          <p:nvPr>
            <p:ph idx="1"/>
          </p:nvPr>
        </p:nvSpPr>
        <p:spPr/>
        <p:txBody>
          <a:bodyPr>
            <a:normAutofit fontScale="92500" lnSpcReduction="20000"/>
          </a:bodyPr>
          <a:lstStyle/>
          <a:p>
            <a:pPr marL="0" indent="0">
              <a:buNone/>
            </a:pPr>
            <a:endParaRPr kumimoji="1" lang="en-US" altLang="zh-CN" dirty="0"/>
          </a:p>
          <a:p>
            <a:pPr marL="0" indent="0">
              <a:buNone/>
            </a:pPr>
            <a:r>
              <a:rPr lang="zh-CN" altLang="en-US" sz="3200" b="1" dirty="0">
                <a:latin typeface="Songti SC" panose="02010600040101010101" pitchFamily="2" charset="-122"/>
                <a:ea typeface="Songti SC" panose="02010600040101010101" pitchFamily="2" charset="-122"/>
              </a:rPr>
              <a:t>伦理委员会审查以会议审查为主要审查方式</a:t>
            </a:r>
            <a:endParaRPr lang="en-US" altLang="zh-CN" sz="3200" b="1" dirty="0">
              <a:latin typeface="Songti SC" panose="02010600040101010101" pitchFamily="2" charset="-122"/>
              <a:ea typeface="Songti SC" panose="02010600040101010101" pitchFamily="2" charset="-122"/>
            </a:endParaRPr>
          </a:p>
          <a:p>
            <a:pPr marL="0" indent="0">
              <a:buNone/>
            </a:pPr>
            <a:r>
              <a:rPr kumimoji="1" lang="zh-CN" altLang="en-US" sz="3200" b="1" dirty="0">
                <a:latin typeface="Songti SC" panose="02010600040101010101" pitchFamily="2" charset="-122"/>
                <a:ea typeface="Songti SC" panose="02010600040101010101" pitchFamily="2" charset="-122"/>
              </a:rPr>
              <a:t>必要时进行快速审查。</a:t>
            </a:r>
            <a:endParaRPr kumimoji="1" lang="en-US" altLang="zh-CN" sz="3000" b="1" dirty="0">
              <a:latin typeface="Songti SC" panose="02010600040101010101" pitchFamily="2" charset="-122"/>
              <a:ea typeface="Songti SC" panose="02010600040101010101" pitchFamily="2" charset="-122"/>
            </a:endParaRPr>
          </a:p>
          <a:p>
            <a:pPr marL="0" indent="0">
              <a:buNone/>
            </a:pPr>
            <a:r>
              <a:rPr kumimoji="1" lang="zh-CN" altLang="en-US" sz="3000" b="1" dirty="0">
                <a:latin typeface="Songti SC" panose="02010600040101010101" pitchFamily="2" charset="-122"/>
                <a:ea typeface="Songti SC" panose="02010600040101010101" pitchFamily="2" charset="-122"/>
              </a:rPr>
              <a:t>会议审查 </a:t>
            </a:r>
            <a:endParaRPr kumimoji="1" lang="en-US" altLang="zh-CN" sz="3000" b="1" dirty="0">
              <a:latin typeface="Songti SC" panose="02010600040101010101" pitchFamily="2" charset="-122"/>
              <a:ea typeface="Songti SC" panose="02010600040101010101" pitchFamily="2" charset="-122"/>
            </a:endParaRPr>
          </a:p>
          <a:p>
            <a:pPr>
              <a:buFont typeface="Wingdings" pitchFamily="2" charset="2"/>
              <a:buChar char="Ø"/>
            </a:pPr>
            <a:r>
              <a:rPr kumimoji="1" lang="zh-CN" altLang="en-US" b="1" dirty="0">
                <a:latin typeface="Songti SC" panose="02010600040101010101" pitchFamily="2" charset="-122"/>
                <a:ea typeface="Songti SC" panose="02010600040101010101" pitchFamily="2" charset="-122"/>
              </a:rPr>
              <a:t> 递交申请材料</a:t>
            </a:r>
            <a:endParaRPr kumimoji="1" lang="en-US" altLang="zh-CN" b="1" dirty="0">
              <a:latin typeface="Songti SC" panose="02010600040101010101" pitchFamily="2" charset="-122"/>
              <a:ea typeface="Songti SC" panose="02010600040101010101" pitchFamily="2" charset="-122"/>
            </a:endParaRPr>
          </a:p>
          <a:p>
            <a:pPr>
              <a:buFont typeface="Wingdings" pitchFamily="2" charset="2"/>
              <a:buChar char="Ø"/>
            </a:pPr>
            <a:r>
              <a:rPr kumimoji="1" lang="zh-CN" altLang="en-US" b="1" dirty="0">
                <a:latin typeface="Songti SC" panose="02010600040101010101" pitchFamily="2" charset="-122"/>
                <a:ea typeface="Songti SC" panose="02010600040101010101" pitchFamily="2" charset="-122"/>
              </a:rPr>
              <a:t> 伦理秘书形式审查</a:t>
            </a:r>
            <a:endParaRPr kumimoji="1" lang="en-US" altLang="zh-CN" b="1" dirty="0">
              <a:latin typeface="Songti SC" panose="02010600040101010101" pitchFamily="2" charset="-122"/>
              <a:ea typeface="Songti SC" panose="02010600040101010101" pitchFamily="2" charset="-122"/>
            </a:endParaRPr>
          </a:p>
          <a:p>
            <a:pPr>
              <a:buFont typeface="Wingdings" pitchFamily="2" charset="2"/>
              <a:buChar char="Ø"/>
            </a:pPr>
            <a:r>
              <a:rPr kumimoji="1" lang="zh-CN" altLang="en-US" b="1" dirty="0">
                <a:latin typeface="Songti SC" panose="02010600040101010101" pitchFamily="2" charset="-122"/>
                <a:ea typeface="Songti SC" panose="02010600040101010101" pitchFamily="2" charset="-122"/>
              </a:rPr>
              <a:t>上传待审资料至网络审查系统</a:t>
            </a:r>
            <a:endParaRPr kumimoji="1" lang="en-US" altLang="zh-CN" b="1" dirty="0">
              <a:latin typeface="Songti SC" panose="02010600040101010101" pitchFamily="2" charset="-122"/>
              <a:ea typeface="Songti SC" panose="02010600040101010101" pitchFamily="2" charset="-122"/>
            </a:endParaRPr>
          </a:p>
          <a:p>
            <a:pPr>
              <a:buFont typeface="Wingdings" pitchFamily="2" charset="2"/>
              <a:buChar char="Ø"/>
            </a:pPr>
            <a:r>
              <a:rPr kumimoji="1" lang="zh-CN" altLang="en-US" b="1" dirty="0">
                <a:latin typeface="Songti SC" panose="02010600040101010101" pitchFamily="2" charset="-122"/>
                <a:ea typeface="Songti SC" panose="02010600040101010101" pitchFamily="2" charset="-122"/>
              </a:rPr>
              <a:t>伦理秘书形式审查</a:t>
            </a:r>
            <a:endParaRPr kumimoji="1" lang="en-US" altLang="zh-CN" b="1" dirty="0">
              <a:latin typeface="Songti SC" panose="02010600040101010101" pitchFamily="2" charset="-122"/>
              <a:ea typeface="Songti SC" panose="02010600040101010101" pitchFamily="2" charset="-122"/>
            </a:endParaRPr>
          </a:p>
          <a:p>
            <a:pPr>
              <a:buFont typeface="Wingdings" pitchFamily="2" charset="2"/>
              <a:buChar char="Ø"/>
            </a:pPr>
            <a:r>
              <a:rPr kumimoji="1" lang="zh-CN" altLang="en-US" b="1" dirty="0">
                <a:latin typeface="Songti SC" panose="02010600040101010101" pitchFamily="2" charset="-122"/>
                <a:ea typeface="Songti SC" panose="02010600040101010101" pitchFamily="2" charset="-122"/>
              </a:rPr>
              <a:t>会议审查</a:t>
            </a:r>
            <a:endParaRPr kumimoji="1" lang="en-US" altLang="zh-CN" b="1" dirty="0">
              <a:latin typeface="Songti SC" panose="02010600040101010101" pitchFamily="2" charset="-122"/>
              <a:ea typeface="Songti SC" panose="02010600040101010101" pitchFamily="2" charset="-122"/>
            </a:endParaRPr>
          </a:p>
          <a:p>
            <a:pPr>
              <a:buFont typeface="Wingdings" pitchFamily="2" charset="2"/>
              <a:buChar char="Ø"/>
            </a:pPr>
            <a:r>
              <a:rPr kumimoji="1" lang="zh-CN" altLang="en-US" b="1" dirty="0">
                <a:latin typeface="Songti SC" panose="02010600040101010101" pitchFamily="2" charset="-122"/>
                <a:ea typeface="Songti SC" panose="02010600040101010101" pitchFamily="2" charset="-122"/>
              </a:rPr>
              <a:t>审查结论  </a:t>
            </a:r>
            <a:endParaRPr kumimoji="1" lang="en-US" altLang="zh-CN" b="1" dirty="0">
              <a:latin typeface="Songti SC" panose="02010600040101010101" pitchFamily="2" charset="-122"/>
              <a:ea typeface="Songti SC" panose="02010600040101010101" pitchFamily="2" charset="-122"/>
            </a:endParaRPr>
          </a:p>
        </p:txBody>
      </p:sp>
      <p:sp>
        <p:nvSpPr>
          <p:cNvPr id="7" name="标题 1">
            <a:extLst>
              <a:ext uri="{FF2B5EF4-FFF2-40B4-BE49-F238E27FC236}">
                <a16:creationId xmlns:a16="http://schemas.microsoft.com/office/drawing/2014/main" id="{47867F39-9A7E-B540-A8E2-0F3182954900}"/>
              </a:ext>
            </a:extLst>
          </p:cNvPr>
          <p:cNvSpPr>
            <a:spLocks noGrp="1"/>
          </p:cNvSpPr>
          <p:nvPr>
            <p:ph type="title"/>
          </p:nvPr>
        </p:nvSpPr>
        <p:spPr>
          <a:xfrm>
            <a:off x="690716" y="866570"/>
            <a:ext cx="10515600" cy="1325563"/>
          </a:xfrm>
        </p:spPr>
        <p:txBody>
          <a:bodyPr>
            <a:normAutofit fontScale="90000"/>
          </a:bodyPr>
          <a:lstStyle/>
          <a:p>
            <a:r>
              <a:rPr kumimoji="1" lang="zh-CN" altLang="en-US" sz="4900" b="1" dirty="0">
                <a:solidFill>
                  <a:srgbClr val="000000"/>
                </a:solidFill>
                <a:latin typeface="Baoli SC" panose="02010600040101010101" pitchFamily="2" charset="-122"/>
                <a:ea typeface="Baoli SC" panose="02010600040101010101" pitchFamily="2" charset="-122"/>
              </a:rPr>
              <a:t>伦理委员会的审查形式 </a:t>
            </a:r>
            <a:br>
              <a:rPr lang="zh-CN" altLang="en-US" dirty="0"/>
            </a:br>
            <a:endParaRPr kumimoji="1" lang="zh-CN" altLang="en-US" dirty="0">
              <a:solidFill>
                <a:srgbClr val="000000"/>
              </a:solidFill>
            </a:endParaRPr>
          </a:p>
        </p:txBody>
      </p:sp>
    </p:spTree>
    <p:extLst>
      <p:ext uri="{BB962C8B-B14F-4D97-AF65-F5344CB8AC3E}">
        <p14:creationId xmlns:p14="http://schemas.microsoft.com/office/powerpoint/2010/main" val="39680889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2"/>
          <a:srcRect l="13881" r="54651"/>
          <a:stretch>
            <a:fillRect/>
          </a:stretch>
        </p:blipFill>
        <p:spPr>
          <a:xfrm>
            <a:off x="5797543" y="10"/>
            <a:ext cx="6394152" cy="6857990"/>
          </a:xfrm>
          <a:prstGeom prst="rect">
            <a:avLst/>
          </a:prstGeom>
        </p:spPr>
      </p:pic>
      <p:pic>
        <p:nvPicPr>
          <p:cNvPr id="9" name="Picture 8"/>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flipH="1" flipV="1">
            <a:off x="0" y="0"/>
            <a:ext cx="12192000" cy="6858000"/>
          </a:xfrm>
          <a:prstGeom prst="rect">
            <a:avLst/>
          </a:prstGeom>
        </p:spPr>
      </p:pic>
      <p:sp>
        <p:nvSpPr>
          <p:cNvPr id="2" name="标题 1"/>
          <p:cNvSpPr>
            <a:spLocks noGrp="1"/>
          </p:cNvSpPr>
          <p:nvPr>
            <p:ph type="title"/>
          </p:nvPr>
        </p:nvSpPr>
        <p:spPr>
          <a:xfrm>
            <a:off x="362085" y="1169920"/>
            <a:ext cx="5895840" cy="1311664"/>
          </a:xfrm>
        </p:spPr>
        <p:txBody>
          <a:bodyPr>
            <a:normAutofit fontScale="90000"/>
          </a:bodyPr>
          <a:lstStyle/>
          <a:p>
            <a:r>
              <a:rPr kumimoji="1" lang="zh-CN" altLang="en-US" sz="4900" b="1" dirty="0">
                <a:solidFill>
                  <a:srgbClr val="000000"/>
                </a:solidFill>
                <a:latin typeface="Baoli SC" panose="02010600040101010101" pitchFamily="2" charset="-122"/>
                <a:ea typeface="Baoli SC" panose="02010600040101010101" pitchFamily="2" charset="-122"/>
              </a:rPr>
              <a:t>伦理委员会的审查结论 </a:t>
            </a:r>
            <a:br>
              <a:rPr lang="zh-CN" altLang="en-US" dirty="0"/>
            </a:br>
            <a:endParaRPr kumimoji="1" lang="zh-CN" altLang="en-US" dirty="0">
              <a:solidFill>
                <a:srgbClr val="000000"/>
              </a:solidFill>
            </a:endParaRPr>
          </a:p>
        </p:txBody>
      </p:sp>
      <p:sp>
        <p:nvSpPr>
          <p:cNvPr id="3" name="内容占位符 2"/>
          <p:cNvSpPr>
            <a:spLocks noGrp="1"/>
          </p:cNvSpPr>
          <p:nvPr>
            <p:ph idx="1"/>
          </p:nvPr>
        </p:nvSpPr>
        <p:spPr>
          <a:xfrm>
            <a:off x="804997" y="2272143"/>
            <a:ext cx="4706803" cy="3788830"/>
          </a:xfrm>
        </p:spPr>
        <p:txBody>
          <a:bodyPr anchor="ctr">
            <a:normAutofit lnSpcReduction="10000"/>
          </a:bodyPr>
          <a:lstStyle/>
          <a:p>
            <a:pPr>
              <a:lnSpc>
                <a:spcPct val="150000"/>
              </a:lnSpc>
              <a:buFont typeface="Wingdings" panose="05000000000000000000" pitchFamily="2" charset="2"/>
              <a:buChar char="ü"/>
            </a:pPr>
            <a:r>
              <a:rPr lang="zh-CN" altLang="en-US" b="1" dirty="0">
                <a:latin typeface="Songti SC" panose="02010600040101010101" pitchFamily="2" charset="-122"/>
                <a:ea typeface="Songti SC" panose="02010600040101010101" pitchFamily="2" charset="-122"/>
              </a:rPr>
              <a:t>同意</a:t>
            </a:r>
            <a:endParaRPr lang="en-US" altLang="zh-CN" b="1" dirty="0">
              <a:latin typeface="Songti SC" panose="02010600040101010101" pitchFamily="2" charset="-122"/>
              <a:ea typeface="Songti SC" panose="02010600040101010101" pitchFamily="2" charset="-122"/>
            </a:endParaRPr>
          </a:p>
          <a:p>
            <a:pPr>
              <a:lnSpc>
                <a:spcPct val="150000"/>
              </a:lnSpc>
              <a:buFont typeface="Wingdings" panose="05000000000000000000" pitchFamily="2" charset="2"/>
              <a:buChar char="ü"/>
            </a:pPr>
            <a:r>
              <a:rPr lang="zh-CN" altLang="en-US" b="1" dirty="0">
                <a:latin typeface="Songti SC" panose="02010600040101010101" pitchFamily="2" charset="-122"/>
                <a:ea typeface="Songti SC" panose="02010600040101010101" pitchFamily="2" charset="-122"/>
              </a:rPr>
              <a:t>作必要修正后同意 </a:t>
            </a:r>
            <a:endParaRPr lang="en-US" altLang="zh-CN" b="1" dirty="0">
              <a:latin typeface="Songti SC" panose="02010600040101010101" pitchFamily="2" charset="-122"/>
              <a:ea typeface="Songti SC" panose="02010600040101010101" pitchFamily="2" charset="-122"/>
            </a:endParaRPr>
          </a:p>
          <a:p>
            <a:pPr>
              <a:lnSpc>
                <a:spcPct val="150000"/>
              </a:lnSpc>
              <a:buFont typeface="Wingdings" panose="05000000000000000000" pitchFamily="2" charset="2"/>
              <a:buChar char="ü"/>
            </a:pPr>
            <a:r>
              <a:rPr lang="zh-CN" altLang="en-US" b="1" dirty="0">
                <a:latin typeface="Songti SC" panose="02010600040101010101" pitchFamily="2" charset="-122"/>
                <a:ea typeface="Songti SC" panose="02010600040101010101" pitchFamily="2" charset="-122"/>
              </a:rPr>
              <a:t>作必要修正后重审 </a:t>
            </a:r>
            <a:endParaRPr lang="en-US" altLang="zh-CN" b="1" dirty="0">
              <a:latin typeface="Songti SC" panose="02010600040101010101" pitchFamily="2" charset="-122"/>
              <a:ea typeface="Songti SC" panose="02010600040101010101" pitchFamily="2" charset="-122"/>
            </a:endParaRPr>
          </a:p>
          <a:p>
            <a:pPr>
              <a:lnSpc>
                <a:spcPct val="150000"/>
              </a:lnSpc>
              <a:buFont typeface="Wingdings" panose="05000000000000000000" pitchFamily="2" charset="2"/>
              <a:buChar char="ü"/>
            </a:pPr>
            <a:r>
              <a:rPr lang="zh-CN" altLang="en-US" b="1" dirty="0">
                <a:latin typeface="Songti SC" panose="02010600040101010101" pitchFamily="2" charset="-122"/>
                <a:ea typeface="Songti SC" panose="02010600040101010101" pitchFamily="2" charset="-122"/>
              </a:rPr>
              <a:t>不同意</a:t>
            </a:r>
            <a:endParaRPr lang="en-US" altLang="zh-CN" b="1" dirty="0">
              <a:latin typeface="Songti SC" panose="02010600040101010101" pitchFamily="2" charset="-122"/>
              <a:ea typeface="Songti SC" panose="02010600040101010101" pitchFamily="2" charset="-122"/>
            </a:endParaRPr>
          </a:p>
          <a:p>
            <a:pPr>
              <a:lnSpc>
                <a:spcPct val="150000"/>
              </a:lnSpc>
              <a:buFont typeface="Wingdings" panose="05000000000000000000" pitchFamily="2" charset="2"/>
              <a:buChar char="ü"/>
            </a:pPr>
            <a:r>
              <a:rPr lang="zh-CN" altLang="en-US" b="1" dirty="0">
                <a:latin typeface="Songti SC" panose="02010600040101010101" pitchFamily="2" charset="-122"/>
                <a:ea typeface="Songti SC" panose="02010600040101010101" pitchFamily="2" charset="-122"/>
              </a:rPr>
              <a:t>终止或暂停试验 </a:t>
            </a:r>
            <a:endParaRPr lang="zh-CN" altLang="en-US" sz="2000" b="1" dirty="0">
              <a:latin typeface="Songti SC" panose="02010600040101010101" pitchFamily="2" charset="-122"/>
              <a:ea typeface="Songti SC" panose="02010600040101010101" pitchFamily="2" charset="-122"/>
            </a:endParaRPr>
          </a:p>
          <a:p>
            <a:pPr>
              <a:lnSpc>
                <a:spcPct val="150000"/>
              </a:lnSpc>
              <a:buFont typeface="Wingdings" panose="05000000000000000000" pitchFamily="2" charset="2"/>
              <a:buChar char="ü"/>
            </a:pPr>
            <a:endParaRPr kumimoji="1" lang="zh-CN" altLang="en-US" sz="2000" b="1" dirty="0">
              <a:solidFill>
                <a:srgbClr val="000000"/>
              </a:solidFill>
              <a:latin typeface="Songti SC" panose="02010600040101010101" pitchFamily="2" charset="-122"/>
              <a:ea typeface="Songti SC" panose="02010600040101010101"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图片 4"/>
          <p:cNvPicPr>
            <a:picLocks noChangeAspect="1"/>
          </p:cNvPicPr>
          <p:nvPr/>
        </p:nvPicPr>
        <p:blipFill>
          <a:blip r:embed="rId3">
            <a:alphaModFix amt="60000"/>
          </a:blip>
          <a:stretch>
            <a:fillRect/>
          </a:stretch>
        </p:blipFill>
        <p:spPr>
          <a:xfrm>
            <a:off x="0" y="-46945"/>
            <a:ext cx="12191999" cy="1896533"/>
          </a:xfrm>
          <a:prstGeom prst="rect">
            <a:avLst/>
          </a:prstGeom>
        </p:spPr>
      </p:pic>
      <p:sp>
        <p:nvSpPr>
          <p:cNvPr id="658435" name="Rectangle 3"/>
          <p:cNvSpPr>
            <a:spLocks noGrp="1" noChangeArrowheads="1"/>
          </p:cNvSpPr>
          <p:nvPr>
            <p:ph type="body" idx="1"/>
          </p:nvPr>
        </p:nvSpPr>
        <p:spPr>
          <a:xfrm>
            <a:off x="318052" y="1437517"/>
            <a:ext cx="11739629" cy="4400715"/>
          </a:xfrm>
        </p:spPr>
        <p:txBody>
          <a:bodyPr>
            <a:noAutofit/>
          </a:bodyPr>
          <a:lstStyle/>
          <a:p>
            <a:pPr eaLnBrk="1" hangingPunct="1">
              <a:buFontTx/>
              <a:buNone/>
            </a:pPr>
            <a:endParaRPr lang="zh-CN" altLang="en-US" b="1" dirty="0"/>
          </a:p>
          <a:p>
            <a:pPr marL="0" indent="0" algn="just">
              <a:lnSpc>
                <a:spcPct val="160000"/>
              </a:lnSpc>
              <a:buNone/>
            </a:pPr>
            <a:r>
              <a:rPr lang="zh-CN" altLang="en-US" b="1" dirty="0">
                <a:latin typeface="Songti SC" panose="02010600040101010101" pitchFamily="2" charset="-122"/>
                <a:ea typeface="Songti SC" panose="02010600040101010101" pitchFamily="2" charset="-122"/>
              </a:rPr>
              <a:t>（一）神灵主义医学模式（</a:t>
            </a:r>
            <a:r>
              <a:rPr lang="en-US" altLang="zh-CN" b="1" dirty="0">
                <a:latin typeface="Songti SC" panose="02010600040101010101" pitchFamily="2" charset="-122"/>
                <a:ea typeface="Songti SC" panose="02010600040101010101" pitchFamily="2" charset="-122"/>
              </a:rPr>
              <a:t>Spiritualism medical model</a:t>
            </a:r>
            <a:r>
              <a:rPr lang="zh-CN" altLang="en-US" b="1" dirty="0">
                <a:latin typeface="Songti SC" panose="02010600040101010101" pitchFamily="2" charset="-122"/>
                <a:ea typeface="Songti SC" panose="02010600040101010101" pitchFamily="2" charset="-122"/>
              </a:rPr>
              <a:t>）</a:t>
            </a:r>
            <a:endParaRPr lang="en-US" altLang="zh-CN" b="1" dirty="0">
              <a:latin typeface="Songti SC" panose="02010600040101010101" pitchFamily="2" charset="-122"/>
              <a:ea typeface="Songti SC" panose="02010600040101010101" pitchFamily="2" charset="-122"/>
            </a:endParaRPr>
          </a:p>
          <a:p>
            <a:pPr marL="0" indent="0" algn="just">
              <a:buNone/>
            </a:pPr>
            <a:r>
              <a:rPr lang="zh-CN" altLang="en-US" sz="2400" dirty="0"/>
              <a:t>起源于原始社会，由于当时的生产力水平极为低下，人们相信“万物有灵”，将疾病看作是神灵的惩罚或恶魔作祟所致。人们治疗疾病的手段或者祈祷神灵的保佑或宽恕，或者采取驱鬼或避邪的方式免除疾病。今天在一些偏远地区或某些文化中还可见到这种模式的遗迹</a:t>
            </a:r>
            <a:r>
              <a:rPr lang="zh-CN" altLang="en-US" dirty="0"/>
              <a:t>。</a:t>
            </a:r>
            <a:endParaRPr lang="zh-CN" altLang="en-US" b="1" dirty="0">
              <a:latin typeface="Songti SC" panose="02010600040101010101" pitchFamily="2" charset="-122"/>
              <a:ea typeface="Songti SC" panose="02010600040101010101" pitchFamily="2" charset="-122"/>
            </a:endParaRPr>
          </a:p>
          <a:p>
            <a:pPr marL="0" indent="0" algn="just">
              <a:lnSpc>
                <a:spcPct val="160000"/>
              </a:lnSpc>
              <a:buNone/>
            </a:pPr>
            <a:r>
              <a:rPr lang="zh-CN" altLang="en-US" b="1" dirty="0">
                <a:latin typeface="Songti SC" panose="02010600040101010101" pitchFamily="2" charset="-122"/>
                <a:ea typeface="Songti SC" panose="02010600040101010101" pitchFamily="2" charset="-122"/>
              </a:rPr>
              <a:t>（二）自然哲学医学模式（</a:t>
            </a:r>
            <a:r>
              <a:rPr lang="en-US" altLang="zh-CN" b="1" dirty="0">
                <a:latin typeface="Songti SC" panose="02010600040101010101" pitchFamily="2" charset="-122"/>
                <a:ea typeface="Songti SC" panose="02010600040101010101" pitchFamily="2" charset="-122"/>
              </a:rPr>
              <a:t>Nature philosophical medical model</a:t>
            </a:r>
            <a:r>
              <a:rPr lang="zh-CN" altLang="en-US" b="1" dirty="0">
                <a:latin typeface="Songti SC" panose="02010600040101010101" pitchFamily="2" charset="-122"/>
                <a:ea typeface="Songti SC" panose="02010600040101010101" pitchFamily="2" charset="-122"/>
              </a:rPr>
              <a:t>）</a:t>
            </a:r>
          </a:p>
          <a:p>
            <a:pPr>
              <a:buNone/>
            </a:pPr>
            <a:r>
              <a:rPr lang="zh-CN" altLang="en-US" sz="2400" dirty="0"/>
              <a:t>   随着社会生产的发展，人类逐渐认识自然现象，并努力用自然主义的观点解释病因病机，且在使用中积累了大量有药理作用的动植物、矿物治疗疾病的经验，这是经验主义的医学模式</a:t>
            </a:r>
            <a:r>
              <a:rPr lang="en-US" altLang="zh-CN" sz="2400" dirty="0"/>
              <a:t>——</a:t>
            </a:r>
            <a:r>
              <a:rPr lang="zh-CN" altLang="en-US" sz="2400" dirty="0"/>
              <a:t>自然哲学的医学模式。以中国古代中医提出的“天人合一”的思想及古希腊希波克拉底等人提出的“体液学说”等为代表。这一模式的哲学观以朴素的唯物论、整体观和心身一元论为基础。</a:t>
            </a:r>
          </a:p>
        </p:txBody>
      </p:sp>
      <p:sp>
        <p:nvSpPr>
          <p:cNvPr id="4" name="标题 1"/>
          <p:cNvSpPr>
            <a:spLocks noGrp="1"/>
          </p:cNvSpPr>
          <p:nvPr>
            <p:ph type="title"/>
          </p:nvPr>
        </p:nvSpPr>
        <p:spPr>
          <a:xfrm>
            <a:off x="516467" y="774735"/>
            <a:ext cx="10515600" cy="1325563"/>
          </a:xfrm>
        </p:spPr>
        <p:txBody>
          <a:bodyPr>
            <a:normAutofit/>
          </a:bodyPr>
          <a:lstStyle/>
          <a:p>
            <a:r>
              <a:rPr lang="zh-CN" altLang="en-US" sz="4800" b="1" dirty="0">
                <a:solidFill>
                  <a:srgbClr val="091BF5"/>
                </a:solidFill>
                <a:latin typeface="Baoli SC" panose="02010600040101010101" pitchFamily="2" charset="-122"/>
                <a:ea typeface="Baoli SC" panose="02010600040101010101" pitchFamily="2" charset="-122"/>
              </a:rPr>
              <a:t>二、 医学模式的历史演变</a:t>
            </a:r>
          </a:p>
        </p:txBody>
      </p:sp>
    </p:spTree>
  </p:cSld>
  <p:clrMapOvr>
    <a:masterClrMapping/>
  </p:clrMapOvr>
  <p:transition>
    <p:strips dir="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rotWithShape="1">
          <a:blip r:embed="rId2"/>
          <a:srcRect l="2745" r="43515" b="-1"/>
          <a:stretch>
            <a:fillRect/>
          </a:stretch>
        </p:blipFill>
        <p:spPr>
          <a:xfrm>
            <a:off x="6083786" y="-168318"/>
            <a:ext cx="6261330" cy="3932313"/>
          </a:xfrm>
          <a:prstGeom prst="rect">
            <a:avLst/>
          </a:prstGeom>
          <a:effectLst>
            <a:softEdge rad="533400"/>
          </a:effectLst>
        </p:spPr>
      </p:pic>
      <p:sp>
        <p:nvSpPr>
          <p:cNvPr id="2" name="标题 1"/>
          <p:cNvSpPr>
            <a:spLocks noGrp="1"/>
          </p:cNvSpPr>
          <p:nvPr>
            <p:ph type="title"/>
          </p:nvPr>
        </p:nvSpPr>
        <p:spPr>
          <a:xfrm>
            <a:off x="740863" y="475865"/>
            <a:ext cx="4803636" cy="1311664"/>
          </a:xfrm>
        </p:spPr>
        <p:txBody>
          <a:bodyPr>
            <a:normAutofit/>
          </a:bodyPr>
          <a:lstStyle/>
          <a:p>
            <a:r>
              <a:rPr kumimoji="1" lang="en-US" altLang="zh-CN" b="1" dirty="0">
                <a:solidFill>
                  <a:srgbClr val="000000"/>
                </a:solidFill>
                <a:latin typeface="Baoli SC" panose="02010600040101010101" pitchFamily="2" charset="-122"/>
                <a:ea typeface="Baoli SC" panose="02010600040101010101" pitchFamily="2" charset="-122"/>
              </a:rPr>
              <a:t>4.</a:t>
            </a:r>
            <a:r>
              <a:rPr kumimoji="1" lang="zh-CN" altLang="en-US" b="1" dirty="0">
                <a:solidFill>
                  <a:srgbClr val="000000"/>
                </a:solidFill>
                <a:latin typeface="Baoli SC" panose="02010600040101010101" pitchFamily="2" charset="-122"/>
                <a:ea typeface="Baoli SC" panose="02010600040101010101" pitchFamily="2" charset="-122"/>
              </a:rPr>
              <a:t> 快速审查</a:t>
            </a:r>
          </a:p>
        </p:txBody>
      </p:sp>
      <p:sp>
        <p:nvSpPr>
          <p:cNvPr id="3" name="内容占位符 2"/>
          <p:cNvSpPr>
            <a:spLocks noGrp="1"/>
          </p:cNvSpPr>
          <p:nvPr>
            <p:ph idx="1"/>
          </p:nvPr>
        </p:nvSpPr>
        <p:spPr>
          <a:xfrm>
            <a:off x="429260" y="2895600"/>
            <a:ext cx="8556625" cy="2758440"/>
          </a:xfrm>
        </p:spPr>
        <p:txBody>
          <a:bodyPr anchor="ctr">
            <a:noAutofit/>
          </a:bodyPr>
          <a:lstStyle/>
          <a:p>
            <a:pPr marL="0" indent="0">
              <a:lnSpc>
                <a:spcPct val="150000"/>
              </a:lnSpc>
              <a:buNone/>
            </a:pPr>
            <a:r>
              <a:rPr lang="zh-CN" altLang="en-US" b="1" dirty="0">
                <a:latin typeface="Songti SC" panose="02010600040101010101" pitchFamily="2" charset="-122"/>
                <a:ea typeface="Songti SC" panose="02010600040101010101" pitchFamily="2" charset="-122"/>
              </a:rPr>
              <a:t>伦理委员会审查以会议审查为主要审查方式。有下列情形之一的，可实施快速审查</a:t>
            </a:r>
            <a:r>
              <a:rPr lang="en-US" altLang="zh-CN" b="1" dirty="0">
                <a:latin typeface="Songti SC" panose="02010600040101010101" pitchFamily="2" charset="-122"/>
                <a:ea typeface="Songti SC" panose="02010600040101010101" pitchFamily="2" charset="-122"/>
              </a:rPr>
              <a:t>: </a:t>
            </a:r>
          </a:p>
          <a:p>
            <a:pPr marL="0" indent="0">
              <a:lnSpc>
                <a:spcPct val="150000"/>
              </a:lnSpc>
              <a:buNone/>
            </a:pPr>
            <a:r>
              <a:rPr lang="en-US" altLang="zh-CN" b="1" dirty="0">
                <a:latin typeface="Songti SC" panose="02010600040101010101" pitchFamily="2" charset="-122"/>
                <a:ea typeface="Songti SC" panose="02010600040101010101" pitchFamily="2" charset="-122"/>
              </a:rPr>
              <a:t> (</a:t>
            </a:r>
            <a:r>
              <a:rPr lang="zh-CN" altLang="en-US" b="1" dirty="0">
                <a:latin typeface="Songti SC" panose="02010600040101010101" pitchFamily="2" charset="-122"/>
                <a:ea typeface="Songti SC" panose="02010600040101010101" pitchFamily="2" charset="-122"/>
              </a:rPr>
              <a:t>一</a:t>
            </a:r>
            <a:r>
              <a:rPr lang="en-US" altLang="zh-CN" b="1" dirty="0">
                <a:latin typeface="Songti SC" panose="02010600040101010101" pitchFamily="2" charset="-122"/>
                <a:ea typeface="Songti SC" panose="02010600040101010101" pitchFamily="2" charset="-122"/>
              </a:rPr>
              <a:t>)</a:t>
            </a:r>
            <a:r>
              <a:rPr lang="zh-CN" altLang="en-US" b="1" dirty="0">
                <a:latin typeface="Songti SC" panose="02010600040101010101" pitchFamily="2" charset="-122"/>
                <a:ea typeface="Songti SC" panose="02010600040101010101" pitchFamily="2" charset="-122"/>
              </a:rPr>
              <a:t>对伦理委员会已批准的临床试验方案的  </a:t>
            </a:r>
          </a:p>
          <a:p>
            <a:pPr marL="0" indent="0">
              <a:lnSpc>
                <a:spcPct val="150000"/>
              </a:lnSpc>
              <a:buNone/>
            </a:pPr>
            <a:r>
              <a:rPr lang="zh-CN" altLang="en-US" b="1" dirty="0">
                <a:latin typeface="Songti SC" panose="02010600040101010101" pitchFamily="2" charset="-122"/>
                <a:ea typeface="Songti SC" panose="02010600040101010101" pitchFamily="2" charset="-122"/>
              </a:rPr>
              <a:t>     较小修正，不影响试验的风险受益比。</a:t>
            </a:r>
            <a:r>
              <a:rPr lang="en-US" altLang="zh-CN" b="1" dirty="0">
                <a:latin typeface="Songti SC" panose="02010600040101010101" pitchFamily="2" charset="-122"/>
                <a:ea typeface="Songti SC" panose="02010600040101010101" pitchFamily="2" charset="-122"/>
              </a:rPr>
              <a:t> </a:t>
            </a:r>
            <a:endParaRPr lang="zh-CN" altLang="en-US" b="1" dirty="0">
              <a:latin typeface="Songti SC" panose="02010600040101010101" pitchFamily="2" charset="-122"/>
              <a:ea typeface="Songti SC" panose="02010600040101010101" pitchFamily="2" charset="-122"/>
            </a:endParaRPr>
          </a:p>
          <a:p>
            <a:pPr marL="0" indent="0">
              <a:lnSpc>
                <a:spcPct val="150000"/>
              </a:lnSpc>
              <a:buNone/>
            </a:pPr>
            <a:r>
              <a:rPr lang="en-US" altLang="zh-CN" b="1" dirty="0">
                <a:latin typeface="Songti SC" panose="02010600040101010101" pitchFamily="2" charset="-122"/>
                <a:ea typeface="Songti SC" panose="02010600040101010101" pitchFamily="2" charset="-122"/>
              </a:rPr>
              <a:t> (</a:t>
            </a:r>
            <a:r>
              <a:rPr lang="zh-CN" altLang="en-US" b="1" dirty="0">
                <a:latin typeface="Songti SC" panose="02010600040101010101" pitchFamily="2" charset="-122"/>
                <a:ea typeface="Songti SC" panose="02010600040101010101" pitchFamily="2" charset="-122"/>
              </a:rPr>
              <a:t>二</a:t>
            </a:r>
            <a:r>
              <a:rPr lang="en-US" altLang="zh-CN" b="1" dirty="0">
                <a:latin typeface="Songti SC" panose="02010600040101010101" pitchFamily="2" charset="-122"/>
                <a:ea typeface="Songti SC" panose="02010600040101010101" pitchFamily="2" charset="-122"/>
              </a:rPr>
              <a:t>)</a:t>
            </a:r>
            <a:r>
              <a:rPr lang="zh-CN" altLang="en-US" b="1" dirty="0">
                <a:latin typeface="Songti SC" panose="02010600040101010101" pitchFamily="2" charset="-122"/>
                <a:ea typeface="Songti SC" panose="02010600040101010101" pitchFamily="2" charset="-122"/>
              </a:rPr>
              <a:t>尚未纳入受试者，或已完成干预措施的试验项</a:t>
            </a:r>
          </a:p>
          <a:p>
            <a:pPr marL="0" indent="0">
              <a:lnSpc>
                <a:spcPct val="150000"/>
              </a:lnSpc>
              <a:buNone/>
            </a:pPr>
            <a:r>
              <a:rPr lang="zh-CN" altLang="en-US" b="1" dirty="0">
                <a:latin typeface="Songti SC" panose="02010600040101010101" pitchFamily="2" charset="-122"/>
                <a:ea typeface="Songti SC" panose="02010600040101010101" pitchFamily="2" charset="-122"/>
              </a:rPr>
              <a:t>     目的年度</a:t>
            </a:r>
            <a:r>
              <a:rPr lang="en-US" altLang="zh-CN" b="1" dirty="0">
                <a:latin typeface="Songti SC" panose="02010600040101010101" pitchFamily="2" charset="-122"/>
                <a:ea typeface="Songti SC" panose="02010600040101010101" pitchFamily="2" charset="-122"/>
              </a:rPr>
              <a:t>/</a:t>
            </a:r>
            <a:r>
              <a:rPr lang="zh-CN" altLang="en-US" b="1" dirty="0">
                <a:latin typeface="Songti SC" panose="02010600040101010101" pitchFamily="2" charset="-122"/>
                <a:ea typeface="Songti SC" panose="02010600040101010101" pitchFamily="2" charset="-122"/>
              </a:rPr>
              <a:t>定期 跟踪审查。</a:t>
            </a:r>
            <a:r>
              <a:rPr lang="en-US" altLang="zh-CN" b="1" dirty="0">
                <a:latin typeface="Songti SC" panose="02010600040101010101" pitchFamily="2" charset="-122"/>
                <a:ea typeface="Songti SC" panose="02010600040101010101" pitchFamily="2" charset="-122"/>
              </a:rPr>
              <a:t> </a:t>
            </a:r>
            <a:endParaRPr lang="zh-CN" altLang="en-US" b="1" dirty="0">
              <a:latin typeface="Songti SC" panose="02010600040101010101" pitchFamily="2" charset="-122"/>
              <a:ea typeface="Songti SC" panose="02010600040101010101" pitchFamily="2" charset="-122"/>
            </a:endParaRPr>
          </a:p>
          <a:p>
            <a:pPr marL="0" indent="0">
              <a:lnSpc>
                <a:spcPct val="150000"/>
              </a:lnSpc>
              <a:buNone/>
            </a:pPr>
            <a:r>
              <a:rPr lang="en-US" altLang="zh-CN" b="1" dirty="0">
                <a:latin typeface="Songti SC" panose="02010600040101010101" pitchFamily="2" charset="-122"/>
                <a:ea typeface="Songti SC" panose="02010600040101010101" pitchFamily="2" charset="-122"/>
              </a:rPr>
              <a:t> (</a:t>
            </a:r>
            <a:r>
              <a:rPr lang="zh-CN" altLang="en-US" b="1" dirty="0">
                <a:latin typeface="Songti SC" panose="02010600040101010101" pitchFamily="2" charset="-122"/>
                <a:ea typeface="Songti SC" panose="02010600040101010101" pitchFamily="2" charset="-122"/>
              </a:rPr>
              <a:t>三</a:t>
            </a:r>
            <a:r>
              <a:rPr lang="en-US" altLang="zh-CN" b="1" dirty="0">
                <a:latin typeface="Songti SC" panose="02010600040101010101" pitchFamily="2" charset="-122"/>
                <a:ea typeface="Songti SC" panose="02010600040101010101" pitchFamily="2" charset="-122"/>
              </a:rPr>
              <a:t>)</a:t>
            </a:r>
            <a:r>
              <a:rPr lang="zh-CN" altLang="en-US" b="1" dirty="0">
                <a:latin typeface="Songti SC" panose="02010600040101010101" pitchFamily="2" charset="-122"/>
                <a:ea typeface="Songti SC" panose="02010600040101010101" pitchFamily="2" charset="-122"/>
              </a:rPr>
              <a:t>预期的严重不良事件审查。</a:t>
            </a:r>
          </a:p>
          <a:p>
            <a:pPr marL="0" lvl="0" indent="0" eaLnBrk="0" fontAlgn="base" hangingPunct="0">
              <a:lnSpc>
                <a:spcPct val="150000"/>
              </a:lnSpc>
              <a:spcBef>
                <a:spcPct val="0"/>
              </a:spcBef>
              <a:spcAft>
                <a:spcPct val="0"/>
              </a:spcAft>
              <a:buNone/>
            </a:pPr>
            <a:endParaRPr kumimoji="1" lang="zh-CN" altLang="en-US" sz="2400" b="1" dirty="0">
              <a:solidFill>
                <a:srgbClr val="000000"/>
              </a:solidFill>
              <a:latin typeface="Songti SC" panose="02010600040101010101" pitchFamily="2" charset="-122"/>
              <a:ea typeface="Songti SC" panose="02010600040101010101" pitchFamily="2" charset="-122"/>
            </a:endParaRPr>
          </a:p>
        </p:txBody>
      </p:sp>
      <p:sp>
        <p:nvSpPr>
          <p:cNvPr id="6" name="Rectangle 4"/>
          <p:cNvSpPr>
            <a:spLocks noChangeArrowheads="1"/>
          </p:cNvSpPr>
          <p:nvPr/>
        </p:nvSpPr>
        <p:spPr bwMode="auto">
          <a:xfrm>
            <a:off x="0" y="-833229"/>
            <a:ext cx="857927"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zh-CN" altLang="zh-CN" sz="2000" b="0" i="0" u="none" strike="noStrike" cap="none" normalizeH="0" baseline="0" dirty="0">
                <a:ln>
                  <a:noFill/>
                </a:ln>
                <a:solidFill>
                  <a:srgbClr val="050C16"/>
                </a:solidFill>
                <a:effectLst/>
                <a:latin typeface="Arial" panose="020B0604020202020204" pitchFamily="34" charset="0"/>
                <a:ea typeface="黑体" panose="02010609060101010101" pitchFamily="49" charset="-122"/>
              </a:rPr>
              <a:t> </a:t>
            </a:r>
            <a:endParaRPr kumimoji="0" lang="zh-CN" altLang="zh-CN" sz="1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zh-CN" altLang="zh-CN" sz="1800" b="0" i="0" u="none" strike="noStrike" cap="none" normalizeH="0" baseline="0" dirty="0">
                <a:ln>
                  <a:noFill/>
                </a:ln>
                <a:solidFill>
                  <a:schemeClr val="tx1"/>
                </a:solidFill>
                <a:effectLst/>
                <a:latin typeface="Arial" panose="020B0604020202020204" pitchFamily="34" charset="0"/>
              </a:rPr>
              <a:t>  </a:t>
            </a:r>
            <a:r>
              <a:rPr kumimoji="0" lang="zh-CN" altLang="zh-CN" sz="500" b="0" i="0" u="none" strike="noStrike" cap="none" normalizeH="0" baseline="0" dirty="0">
                <a:ln>
                  <a:noFill/>
                </a:ln>
                <a:solidFill>
                  <a:schemeClr val="tx1"/>
                </a:solidFill>
                <a:effectLst/>
                <a:latin typeface="Arial" panose="020B0604020202020204" pitchFamily="34" charset="0"/>
              </a:rPr>
              <a:t> </a:t>
            </a:r>
            <a:r>
              <a:rPr kumimoji="0" lang="zh-CN" altLang="zh-CN" sz="1800" b="0" i="0" u="none" strike="noStrike" cap="none" normalizeH="0" baseline="0" dirty="0">
                <a:ln>
                  <a:noFill/>
                </a:ln>
                <a:solidFill>
                  <a:schemeClr val="tx1"/>
                </a:solidFill>
                <a:effectLst/>
                <a:latin typeface="Arial" panose="020B0604020202020204" pitchFamily="34" charset="0"/>
              </a:rPr>
              <a:t>  </a:t>
            </a:r>
            <a:r>
              <a:rPr kumimoji="0" lang="zh-CN" altLang="zh-CN" sz="11200" b="0" i="0" u="none" strike="noStrike" cap="none" normalizeH="0" baseline="0" dirty="0">
                <a:ln>
                  <a:noFill/>
                </a:ln>
                <a:solidFill>
                  <a:schemeClr val="tx1"/>
                </a:solidFill>
                <a:effectLst/>
                <a:latin typeface="Arial" panose="020B0604020202020204" pitchFamily="34" charset="0"/>
              </a:rPr>
              <a:t> </a:t>
            </a:r>
            <a:endParaRPr kumimoji="0" lang="zh-CN" altLang="zh-CN" sz="1800" b="0" i="0" u="none" strike="noStrike" cap="none" normalizeH="0" baseline="0" dirty="0">
              <a:ln>
                <a:noFill/>
              </a:ln>
              <a:solidFill>
                <a:schemeClr val="tx1"/>
              </a:solidFill>
              <a:effectLst/>
              <a:latin typeface="Arial" panose="020B0604020202020204" pitchFamily="34" charset="0"/>
            </a:endParaRPr>
          </a:p>
        </p:txBody>
      </p:sp>
      <p:pic>
        <p:nvPicPr>
          <p:cNvPr id="2053" name="Picture 5" descr="page36image300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075" y="625475"/>
            <a:ext cx="9144000" cy="889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2"/>
          <a:srcRect l="2745" r="43515" b="-1"/>
          <a:stretch>
            <a:fillRect/>
          </a:stretch>
        </p:blipFill>
        <p:spPr>
          <a:xfrm>
            <a:off x="6083786" y="-168318"/>
            <a:ext cx="6261330" cy="3932313"/>
          </a:xfrm>
          <a:prstGeom prst="rect">
            <a:avLst/>
          </a:prstGeom>
          <a:effectLst>
            <a:softEdge rad="533400"/>
          </a:effectLst>
        </p:spPr>
      </p:pic>
      <p:sp>
        <p:nvSpPr>
          <p:cNvPr id="3" name="内容占位符 2"/>
          <p:cNvSpPr>
            <a:spLocks noGrp="1"/>
          </p:cNvSpPr>
          <p:nvPr>
            <p:ph idx="1"/>
          </p:nvPr>
        </p:nvSpPr>
        <p:spPr>
          <a:xfrm>
            <a:off x="768592" y="1588326"/>
            <a:ext cx="5596467" cy="4351338"/>
          </a:xfrm>
        </p:spPr>
        <p:txBody>
          <a:bodyPr/>
          <a:lstStyle/>
          <a:p>
            <a:pPr marL="0" indent="0">
              <a:buNone/>
            </a:pPr>
            <a:r>
              <a:rPr lang="zh-CN" altLang="en-US" b="1" dirty="0">
                <a:latin typeface="Songti SC" panose="02010600040101010101" pitchFamily="2" charset="-122"/>
                <a:ea typeface="Songti SC" panose="02010600040101010101" pitchFamily="2" charset="-122"/>
              </a:rPr>
              <a:t>快速审查由一至两名委员负责审查。快速审查同意的试验项目应在下一 次伦理委员会会议上通报。 </a:t>
            </a:r>
          </a:p>
          <a:p>
            <a:pPr marL="0" indent="0">
              <a:buNone/>
            </a:pPr>
            <a:r>
              <a:rPr lang="zh-CN" altLang="en-US" b="1" dirty="0">
                <a:latin typeface="Songti SC" panose="02010600040101010101" pitchFamily="2" charset="-122"/>
                <a:ea typeface="Songti SC" panose="02010600040101010101" pitchFamily="2" charset="-122"/>
              </a:rPr>
              <a:t>有下列情形之一的，快速审查项目应转入会议审查</a:t>
            </a:r>
            <a:r>
              <a:rPr lang="en-US" altLang="zh-CN" b="1" dirty="0">
                <a:latin typeface="Songti SC" panose="02010600040101010101" pitchFamily="2" charset="-122"/>
                <a:ea typeface="Songti SC" panose="02010600040101010101" pitchFamily="2" charset="-122"/>
              </a:rPr>
              <a:t>:</a:t>
            </a:r>
            <a:br>
              <a:rPr lang="en-US" altLang="zh-CN" b="1" dirty="0">
                <a:latin typeface="Songti SC" panose="02010600040101010101" pitchFamily="2" charset="-122"/>
                <a:ea typeface="Songti SC" panose="02010600040101010101" pitchFamily="2" charset="-122"/>
              </a:rPr>
            </a:br>
            <a:r>
              <a:rPr lang="en-US" altLang="zh-CN" b="1" dirty="0">
                <a:latin typeface="Songti SC" panose="02010600040101010101" pitchFamily="2" charset="-122"/>
                <a:ea typeface="Songti SC" panose="02010600040101010101" pitchFamily="2" charset="-122"/>
              </a:rPr>
              <a:t> </a:t>
            </a:r>
            <a:endParaRPr kumimoji="1" lang="zh-CN" altLang="en-US" b="1" dirty="0">
              <a:latin typeface="Songti SC" panose="02010600040101010101" pitchFamily="2" charset="-122"/>
              <a:ea typeface="Songti SC" panose="02010600040101010101" pitchFamily="2" charset="-122"/>
            </a:endParaRPr>
          </a:p>
        </p:txBody>
      </p:sp>
      <p:sp>
        <p:nvSpPr>
          <p:cNvPr id="5" name="标题 1"/>
          <p:cNvSpPr txBox="1"/>
          <p:nvPr/>
        </p:nvSpPr>
        <p:spPr>
          <a:xfrm>
            <a:off x="489585" y="275990"/>
            <a:ext cx="4803636" cy="13116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kumimoji="1" lang="en-US" altLang="zh-CN" b="1" dirty="0">
                <a:solidFill>
                  <a:srgbClr val="000000"/>
                </a:solidFill>
                <a:latin typeface="Baoli SC" panose="02010600040101010101" pitchFamily="2" charset="-122"/>
                <a:ea typeface="Baoli SC" panose="02010600040101010101" pitchFamily="2" charset="-122"/>
              </a:rPr>
              <a:t>4.</a:t>
            </a:r>
            <a:r>
              <a:rPr kumimoji="1" lang="zh-CN" altLang="en-US" b="1" dirty="0">
                <a:solidFill>
                  <a:srgbClr val="000000"/>
                </a:solidFill>
                <a:latin typeface="Baoli SC" panose="02010600040101010101" pitchFamily="2" charset="-122"/>
                <a:ea typeface="Baoli SC" panose="02010600040101010101" pitchFamily="2" charset="-122"/>
              </a:rPr>
              <a:t> 快速审查</a:t>
            </a:r>
          </a:p>
        </p:txBody>
      </p:sp>
      <p:sp>
        <p:nvSpPr>
          <p:cNvPr id="6" name="矩形 5"/>
          <p:cNvSpPr/>
          <p:nvPr/>
        </p:nvSpPr>
        <p:spPr>
          <a:xfrm>
            <a:off x="838200" y="3529137"/>
            <a:ext cx="8873067" cy="3415030"/>
          </a:xfrm>
          <a:prstGeom prst="rect">
            <a:avLst/>
          </a:prstGeom>
        </p:spPr>
        <p:txBody>
          <a:bodyPr wrap="square">
            <a:spAutoFit/>
          </a:bodyPr>
          <a:lstStyle/>
          <a:p>
            <a:pPr>
              <a:lnSpc>
                <a:spcPct val="150000"/>
              </a:lnSpc>
            </a:pPr>
            <a:r>
              <a:rPr lang="en-US" altLang="zh-CN" sz="2400" b="1" dirty="0">
                <a:latin typeface="Songti SC" panose="02010600040101010101" pitchFamily="2" charset="-122"/>
                <a:ea typeface="Songti SC" panose="02010600040101010101" pitchFamily="2" charset="-122"/>
              </a:rPr>
              <a:t>(</a:t>
            </a:r>
            <a:r>
              <a:rPr lang="zh-CN" altLang="en-US" sz="2400" b="1" dirty="0">
                <a:latin typeface="Songti SC" panose="02010600040101010101" pitchFamily="2" charset="-122"/>
                <a:ea typeface="Songti SC" panose="02010600040101010101" pitchFamily="2" charset="-122"/>
              </a:rPr>
              <a:t>一</a:t>
            </a:r>
            <a:r>
              <a:rPr lang="en-US" altLang="zh-CN" sz="2400" b="1" dirty="0">
                <a:latin typeface="Songti SC" panose="02010600040101010101" pitchFamily="2" charset="-122"/>
                <a:ea typeface="Songti SC" panose="02010600040101010101" pitchFamily="2" charset="-122"/>
              </a:rPr>
              <a:t>)</a:t>
            </a:r>
            <a:r>
              <a:rPr lang="zh-CN" altLang="en-US" sz="2400" b="1" dirty="0">
                <a:latin typeface="Songti SC" panose="02010600040101010101" pitchFamily="2" charset="-122"/>
                <a:ea typeface="Songti SC" panose="02010600040101010101" pitchFamily="2" charset="-122"/>
              </a:rPr>
              <a:t>审查为否定性意见</a:t>
            </a:r>
            <a:r>
              <a:rPr lang="en-US" altLang="zh-CN" sz="2400" b="1" dirty="0">
                <a:latin typeface="Songti SC" panose="02010600040101010101" pitchFamily="2" charset="-122"/>
                <a:ea typeface="Songti SC" panose="02010600040101010101" pitchFamily="2" charset="-122"/>
              </a:rPr>
              <a:t>; </a:t>
            </a:r>
          </a:p>
          <a:p>
            <a:pPr>
              <a:lnSpc>
                <a:spcPct val="150000"/>
              </a:lnSpc>
            </a:pPr>
            <a:r>
              <a:rPr lang="en-US" altLang="zh-CN" sz="2400" b="1" dirty="0">
                <a:latin typeface="Songti SC" panose="02010600040101010101" pitchFamily="2" charset="-122"/>
                <a:ea typeface="Songti SC" panose="02010600040101010101" pitchFamily="2" charset="-122"/>
              </a:rPr>
              <a:t>(</a:t>
            </a:r>
            <a:r>
              <a:rPr lang="zh-CN" altLang="en-US" sz="2400" b="1" dirty="0">
                <a:latin typeface="Songti SC" panose="02010600040101010101" pitchFamily="2" charset="-122"/>
                <a:ea typeface="Songti SC" panose="02010600040101010101" pitchFamily="2" charset="-122"/>
              </a:rPr>
              <a:t>二</a:t>
            </a:r>
            <a:r>
              <a:rPr lang="en-US" altLang="zh-CN" sz="2400" b="1" dirty="0">
                <a:latin typeface="Songti SC" panose="02010600040101010101" pitchFamily="2" charset="-122"/>
                <a:ea typeface="Songti SC" panose="02010600040101010101" pitchFamily="2" charset="-122"/>
              </a:rPr>
              <a:t>)</a:t>
            </a:r>
            <a:r>
              <a:rPr lang="zh-CN" altLang="en-US" sz="2400" b="1" dirty="0">
                <a:latin typeface="Songti SC" panose="02010600040101010101" pitchFamily="2" charset="-122"/>
                <a:ea typeface="Songti SC" panose="02010600040101010101" pitchFamily="2" charset="-122"/>
              </a:rPr>
              <a:t>两名委员的意见不一致</a:t>
            </a:r>
            <a:r>
              <a:rPr lang="en-US" altLang="zh-CN" sz="2400" b="1" dirty="0">
                <a:latin typeface="Songti SC" panose="02010600040101010101" pitchFamily="2" charset="-122"/>
                <a:ea typeface="Songti SC" panose="02010600040101010101" pitchFamily="2" charset="-122"/>
              </a:rPr>
              <a:t>; </a:t>
            </a:r>
          </a:p>
          <a:p>
            <a:pPr>
              <a:lnSpc>
                <a:spcPct val="150000"/>
              </a:lnSpc>
            </a:pPr>
            <a:r>
              <a:rPr lang="en-US" altLang="zh-CN" sz="2400" b="1" dirty="0">
                <a:latin typeface="Songti SC" panose="02010600040101010101" pitchFamily="2" charset="-122"/>
                <a:ea typeface="Songti SC" panose="02010600040101010101" pitchFamily="2" charset="-122"/>
              </a:rPr>
              <a:t>(</a:t>
            </a:r>
            <a:r>
              <a:rPr lang="zh-CN" altLang="en-US" sz="2400" b="1" dirty="0">
                <a:latin typeface="Songti SC" panose="02010600040101010101" pitchFamily="2" charset="-122"/>
                <a:ea typeface="Songti SC" panose="02010600040101010101" pitchFamily="2" charset="-122"/>
              </a:rPr>
              <a:t>三</a:t>
            </a:r>
            <a:r>
              <a:rPr lang="en-US" altLang="zh-CN" sz="2400" b="1" dirty="0">
                <a:latin typeface="Songti SC" panose="02010600040101010101" pitchFamily="2" charset="-122"/>
                <a:ea typeface="Songti SC" panose="02010600040101010101" pitchFamily="2" charset="-122"/>
              </a:rPr>
              <a:t>)</a:t>
            </a:r>
            <a:r>
              <a:rPr lang="zh-CN" altLang="en-US" sz="2400" b="1" dirty="0">
                <a:latin typeface="Songti SC" panose="02010600040101010101" pitchFamily="2" charset="-122"/>
                <a:ea typeface="Songti SC" panose="02010600040101010101" pitchFamily="2" charset="-122"/>
              </a:rPr>
              <a:t>委员提出需要会议审查。 </a:t>
            </a:r>
            <a:endParaRPr lang="en-US" altLang="zh-CN" sz="2400" b="1" dirty="0">
              <a:latin typeface="Songti SC" panose="02010600040101010101" pitchFamily="2" charset="-122"/>
              <a:ea typeface="Songti SC" panose="02010600040101010101" pitchFamily="2" charset="-122"/>
            </a:endParaRPr>
          </a:p>
          <a:p>
            <a:pPr>
              <a:lnSpc>
                <a:spcPct val="150000"/>
              </a:lnSpc>
            </a:pPr>
            <a:r>
              <a:rPr lang="zh-CN" altLang="en-US" sz="2400" b="1" dirty="0">
                <a:latin typeface="Songti SC" panose="02010600040101010101" pitchFamily="2" charset="-122"/>
                <a:ea typeface="Songti SC" panose="02010600040101010101" pitchFamily="2" charset="-122"/>
              </a:rPr>
              <a:t>快速审查要点</a:t>
            </a:r>
            <a:br>
              <a:rPr lang="zh-CN" altLang="en-US" sz="2400" b="1" dirty="0">
                <a:latin typeface="Songti SC" panose="02010600040101010101" pitchFamily="2" charset="-122"/>
                <a:ea typeface="Songti SC" panose="02010600040101010101" pitchFamily="2" charset="-122"/>
              </a:rPr>
            </a:br>
            <a:r>
              <a:rPr lang="en-US" altLang="zh-CN" sz="2400" b="1" dirty="0">
                <a:latin typeface="Songti SC" panose="02010600040101010101" pitchFamily="2" charset="-122"/>
                <a:ea typeface="Songti SC" panose="02010600040101010101" pitchFamily="2" charset="-122"/>
              </a:rPr>
              <a:t> </a:t>
            </a:r>
            <a:r>
              <a:rPr lang="zh-CN" altLang="en-US" sz="2400" b="1" dirty="0">
                <a:latin typeface="Songti SC" panose="02010600040101010101" pitchFamily="2" charset="-122"/>
                <a:ea typeface="Songti SC" panose="02010600040101010101" pitchFamily="2" charset="-122"/>
              </a:rPr>
              <a:t>评估研究的风险与受益 </a:t>
            </a:r>
          </a:p>
          <a:p>
            <a:pPr>
              <a:lnSpc>
                <a:spcPct val="150000"/>
              </a:lnSpc>
            </a:pPr>
            <a:r>
              <a:rPr lang="en-US" altLang="zh-CN" sz="2400" b="1" dirty="0">
                <a:latin typeface="Songti SC" panose="02010600040101010101" pitchFamily="2" charset="-122"/>
                <a:ea typeface="Songti SC" panose="02010600040101010101" pitchFamily="2" charset="-122"/>
              </a:rPr>
              <a:t> </a:t>
            </a:r>
            <a:r>
              <a:rPr lang="zh-CN" altLang="en-US" sz="2400" b="1" dirty="0">
                <a:latin typeface="Songti SC" panose="02010600040101010101" pitchFamily="2" charset="-122"/>
                <a:ea typeface="Songti SC" panose="02010600040101010101" pitchFamily="2" charset="-122"/>
              </a:rPr>
              <a:t>评估受试者权益与健康的保护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rotWithShape="1">
          <a:blip r:embed="rId2"/>
          <a:srcRect r="10001" b="1"/>
          <a:stretch>
            <a:fillRect/>
          </a:stretch>
        </p:blipFill>
        <p:spPr>
          <a:xfrm>
            <a:off x="-3983" y="10"/>
            <a:ext cx="12192000" cy="4571990"/>
          </a:xfrm>
          <a:prstGeom prst="rect">
            <a:avLst/>
          </a:prstGeom>
        </p:spPr>
      </p:pic>
      <p:sp>
        <p:nvSpPr>
          <p:cNvPr id="2" name="标题 1"/>
          <p:cNvSpPr>
            <a:spLocks noGrp="1"/>
          </p:cNvSpPr>
          <p:nvPr>
            <p:ph type="ctrTitle"/>
          </p:nvPr>
        </p:nvSpPr>
        <p:spPr>
          <a:xfrm>
            <a:off x="1645351" y="5188146"/>
            <a:ext cx="7834193" cy="1264588"/>
          </a:xfrm>
        </p:spPr>
        <p:txBody>
          <a:bodyPr anchor="ctr">
            <a:normAutofit/>
          </a:bodyPr>
          <a:lstStyle/>
          <a:p>
            <a:r>
              <a:rPr kumimoji="1" lang="zh-CN" altLang="en-US" sz="6600" b="1" dirty="0">
                <a:latin typeface="Baoli SC" panose="02010600040101010101" pitchFamily="2" charset="-122"/>
                <a:ea typeface="Baoli SC" panose="02010600040101010101" pitchFamily="2" charset="-122"/>
              </a:rPr>
              <a:t>感谢大家</a:t>
            </a:r>
          </a:p>
        </p:txBody>
      </p:sp>
      <p:sp>
        <p:nvSpPr>
          <p:cNvPr id="3" name="副标题 2"/>
          <p:cNvSpPr>
            <a:spLocks noGrp="1"/>
          </p:cNvSpPr>
          <p:nvPr>
            <p:ph type="subTitle" idx="1"/>
          </p:nvPr>
        </p:nvSpPr>
        <p:spPr>
          <a:xfrm>
            <a:off x="6263467" y="4697125"/>
            <a:ext cx="2974207" cy="1264587"/>
          </a:xfrm>
        </p:spPr>
        <p:txBody>
          <a:bodyPr anchor="ctr">
            <a:noAutofit/>
          </a:bodyPr>
          <a:lstStyle/>
          <a:p>
            <a:pPr algn="l"/>
            <a:endParaRPr kumimoji="1" lang="en-US" altLang="zh-CN" sz="4400" dirty="0"/>
          </a:p>
          <a:p>
            <a:pPr algn="l"/>
            <a:endParaRPr kumimoji="1" lang="en-US" altLang="zh-CN" sz="4400" dirty="0"/>
          </a:p>
          <a:p>
            <a:pPr algn="l">
              <a:spcBef>
                <a:spcPct val="0"/>
              </a:spcBef>
            </a:pPr>
            <a:endParaRPr kumimoji="1" lang="zh-CN" altLang="en-US" sz="4400" b="1" dirty="0">
              <a:latin typeface="Baoli SC" panose="02010600040101010101" pitchFamily="2" charset="-122"/>
              <a:ea typeface="Baoli SC" panose="02010600040101010101" pitchFamily="2" charset="-122"/>
              <a:cs typeface="+mj-cs"/>
            </a:endParaRPr>
          </a:p>
        </p:txBody>
      </p:sp>
      <p:pic>
        <p:nvPicPr>
          <p:cNvPr id="9218" name="Picture 2" descr="E:\图片1.jpg"/>
          <p:cNvPicPr>
            <a:picLocks noChangeAspect="1" noChangeArrowheads="1"/>
          </p:cNvPicPr>
          <p:nvPr/>
        </p:nvPicPr>
        <p:blipFill>
          <a:blip r:embed="rId3" cstate="print"/>
          <a:srcRect/>
          <a:stretch>
            <a:fillRect/>
          </a:stretch>
        </p:blipFill>
        <p:spPr bwMode="auto">
          <a:xfrm>
            <a:off x="-3175" y="0"/>
            <a:ext cx="12191365" cy="4959350"/>
          </a:xfrm>
          <a:prstGeom prst="rect">
            <a:avLst/>
          </a:prstGeom>
          <a:noFill/>
          <a:effectLst>
            <a:glow rad="127000">
              <a:schemeClr val="accent1">
                <a:lumMod val="20000"/>
                <a:lumOff val="80000"/>
                <a:alpha val="0"/>
              </a:schemeClr>
            </a:glo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D30C8F2-6641-4141-9B35-EA3F8ED88782}"/>
              </a:ext>
            </a:extLst>
          </p:cNvPr>
          <p:cNvSpPr>
            <a:spLocks noGrp="1"/>
          </p:cNvSpPr>
          <p:nvPr>
            <p:ph type="title"/>
          </p:nvPr>
        </p:nvSpPr>
        <p:spPr/>
        <p:txBody>
          <a:bodyPr/>
          <a:lstStyle/>
          <a:p>
            <a:endParaRPr kumimoji="1" lang="zh-CN" altLang="en-US"/>
          </a:p>
        </p:txBody>
      </p:sp>
      <p:sp>
        <p:nvSpPr>
          <p:cNvPr id="3" name="内容占位符 2">
            <a:extLst>
              <a:ext uri="{FF2B5EF4-FFF2-40B4-BE49-F238E27FC236}">
                <a16:creationId xmlns:a16="http://schemas.microsoft.com/office/drawing/2014/main" id="{0BD8AA1D-CCBF-7E43-AAAC-F877895E4F82}"/>
              </a:ext>
            </a:extLst>
          </p:cNvPr>
          <p:cNvSpPr>
            <a:spLocks noGrp="1"/>
          </p:cNvSpPr>
          <p:nvPr>
            <p:ph idx="1"/>
          </p:nvPr>
        </p:nvSpPr>
        <p:spPr/>
        <p:txBody>
          <a:bodyPr>
            <a:normAutofit/>
          </a:bodyPr>
          <a:lstStyle/>
          <a:p>
            <a:pPr marL="0" indent="0" algn="just">
              <a:lnSpc>
                <a:spcPct val="160000"/>
              </a:lnSpc>
              <a:buNone/>
            </a:pPr>
            <a:r>
              <a:rPr lang="zh-CN" altLang="en-US" b="1" dirty="0">
                <a:latin typeface="Songti SC" panose="02010600040101010101" pitchFamily="2" charset="-122"/>
                <a:ea typeface="Songti SC" panose="02010600040101010101" pitchFamily="2" charset="-122"/>
              </a:rPr>
              <a:t>（三）机械论医学模式（</a:t>
            </a:r>
            <a:r>
              <a:rPr lang="en-US" altLang="zh-CN" b="1" dirty="0">
                <a:latin typeface="Songti SC" panose="02010600040101010101" pitchFamily="2" charset="-122"/>
                <a:ea typeface="Songti SC" panose="02010600040101010101" pitchFamily="2" charset="-122"/>
              </a:rPr>
              <a:t>Mechanistic medical mode</a:t>
            </a:r>
            <a:r>
              <a:rPr lang="zh-CN" altLang="en-US" b="1" dirty="0">
                <a:latin typeface="Songti SC" panose="02010600040101010101" pitchFamily="2" charset="-122"/>
                <a:ea typeface="Songti SC" panose="02010600040101010101" pitchFamily="2" charset="-122"/>
              </a:rPr>
              <a:t>）</a:t>
            </a:r>
            <a:endParaRPr lang="en-US" altLang="zh-CN" b="1" dirty="0">
              <a:latin typeface="Songti SC" panose="02010600040101010101" pitchFamily="2" charset="-122"/>
              <a:ea typeface="Songti SC" panose="02010600040101010101" pitchFamily="2" charset="-122"/>
            </a:endParaRPr>
          </a:p>
          <a:p>
            <a:pPr marL="0" indent="0" algn="just">
              <a:lnSpc>
                <a:spcPct val="160000"/>
              </a:lnSpc>
              <a:buNone/>
            </a:pPr>
            <a:r>
              <a:rPr lang="zh-CN" altLang="en-US" dirty="0"/>
              <a:t>把人比作机器，认为疾病仅是这架“机器”某部分机械失灵。并用机械观来解释一切人体现象，忽视了人的生物性、社会性以及复杂的内部矛盾。医生的任务就是修补机器，头痛医头，脚痛医脚，这是以“修理机器”（治疗）为主的机械医学模式。</a:t>
            </a:r>
            <a:endParaRPr lang="en-US" altLang="zh-CN" b="1" dirty="0">
              <a:latin typeface="Songti SC" panose="02010600040101010101" pitchFamily="2" charset="-122"/>
              <a:ea typeface="Songti SC" panose="02010600040101010101" pitchFamily="2" charset="-122"/>
            </a:endParaRPr>
          </a:p>
          <a:p>
            <a:pPr marL="0" indent="0" algn="just">
              <a:lnSpc>
                <a:spcPct val="160000"/>
              </a:lnSpc>
              <a:buNone/>
            </a:pPr>
            <a:endParaRPr lang="en-US" altLang="zh-CN" b="1" dirty="0">
              <a:latin typeface="Songti SC" panose="02010600040101010101" pitchFamily="2" charset="-122"/>
              <a:ea typeface="Songti SC" panose="02010600040101010101" pitchFamily="2" charset="-122"/>
            </a:endParaRPr>
          </a:p>
          <a:p>
            <a:pPr marL="0" indent="0" algn="just">
              <a:lnSpc>
                <a:spcPct val="160000"/>
              </a:lnSpc>
              <a:buNone/>
            </a:pPr>
            <a:endParaRPr lang="zh-CN" altLang="en-US" b="1" dirty="0">
              <a:latin typeface="Songti SC" panose="02010600040101010101" pitchFamily="2" charset="-122"/>
              <a:ea typeface="Songti SC" panose="02010600040101010101" pitchFamily="2" charset="-122"/>
            </a:endParaRPr>
          </a:p>
          <a:p>
            <a:endParaRPr kumimoji="1" lang="zh-CN" altLang="en-US" dirty="0"/>
          </a:p>
        </p:txBody>
      </p:sp>
      <p:pic>
        <p:nvPicPr>
          <p:cNvPr id="4" name="图片 3">
            <a:extLst>
              <a:ext uri="{FF2B5EF4-FFF2-40B4-BE49-F238E27FC236}">
                <a16:creationId xmlns:a16="http://schemas.microsoft.com/office/drawing/2014/main" id="{5EB16D75-0230-3E49-BD71-982497D0EAC1}"/>
              </a:ext>
            </a:extLst>
          </p:cNvPr>
          <p:cNvPicPr>
            <a:picLocks noChangeAspect="1"/>
          </p:cNvPicPr>
          <p:nvPr/>
        </p:nvPicPr>
        <p:blipFill>
          <a:blip r:embed="rId2">
            <a:alphaModFix amt="60000"/>
          </a:blip>
          <a:stretch>
            <a:fillRect/>
          </a:stretch>
        </p:blipFill>
        <p:spPr>
          <a:xfrm>
            <a:off x="0" y="-46945"/>
            <a:ext cx="12191999" cy="1896533"/>
          </a:xfrm>
          <a:prstGeom prst="rect">
            <a:avLst/>
          </a:prstGeom>
        </p:spPr>
      </p:pic>
      <p:sp>
        <p:nvSpPr>
          <p:cNvPr id="5" name="标题 1">
            <a:extLst>
              <a:ext uri="{FF2B5EF4-FFF2-40B4-BE49-F238E27FC236}">
                <a16:creationId xmlns:a16="http://schemas.microsoft.com/office/drawing/2014/main" id="{A3CB712E-D748-454C-9AB0-0E692185B1DD}"/>
              </a:ext>
            </a:extLst>
          </p:cNvPr>
          <p:cNvSpPr txBox="1">
            <a:spLocks/>
          </p:cNvSpPr>
          <p:nvPr/>
        </p:nvSpPr>
        <p:spPr>
          <a:xfrm>
            <a:off x="516467" y="77473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800" b="1" dirty="0">
                <a:solidFill>
                  <a:srgbClr val="091BF5"/>
                </a:solidFill>
                <a:latin typeface="Baoli SC" panose="02010600040101010101" pitchFamily="2" charset="-122"/>
                <a:ea typeface="Baoli SC" panose="02010600040101010101" pitchFamily="2" charset="-122"/>
              </a:rPr>
              <a:t>二、 医学模式的历史演变</a:t>
            </a:r>
          </a:p>
        </p:txBody>
      </p:sp>
    </p:spTree>
    <p:extLst>
      <p:ext uri="{BB962C8B-B14F-4D97-AF65-F5344CB8AC3E}">
        <p14:creationId xmlns:p14="http://schemas.microsoft.com/office/powerpoint/2010/main" val="4029128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D98E594-1D19-8945-82F4-818B2371787A}"/>
              </a:ext>
            </a:extLst>
          </p:cNvPr>
          <p:cNvSpPr>
            <a:spLocks noGrp="1"/>
          </p:cNvSpPr>
          <p:nvPr>
            <p:ph type="title"/>
          </p:nvPr>
        </p:nvSpPr>
        <p:spPr/>
        <p:txBody>
          <a:bodyPr/>
          <a:lstStyle/>
          <a:p>
            <a:endParaRPr kumimoji="1" lang="zh-CN" altLang="en-US"/>
          </a:p>
        </p:txBody>
      </p:sp>
      <p:sp>
        <p:nvSpPr>
          <p:cNvPr id="3" name="内容占位符 2">
            <a:extLst>
              <a:ext uri="{FF2B5EF4-FFF2-40B4-BE49-F238E27FC236}">
                <a16:creationId xmlns:a16="http://schemas.microsoft.com/office/drawing/2014/main" id="{0A85B288-27FF-9243-82EB-CF5847D68E4F}"/>
              </a:ext>
            </a:extLst>
          </p:cNvPr>
          <p:cNvSpPr>
            <a:spLocks noGrp="1"/>
          </p:cNvSpPr>
          <p:nvPr>
            <p:ph idx="1"/>
          </p:nvPr>
        </p:nvSpPr>
        <p:spPr/>
        <p:txBody>
          <a:bodyPr>
            <a:normAutofit fontScale="70000" lnSpcReduction="20000"/>
          </a:bodyPr>
          <a:lstStyle/>
          <a:p>
            <a:pPr marL="0" indent="0" algn="just">
              <a:lnSpc>
                <a:spcPct val="170000"/>
              </a:lnSpc>
              <a:buNone/>
            </a:pPr>
            <a:r>
              <a:rPr lang="zh-CN" altLang="en-US" b="1" dirty="0">
                <a:latin typeface="Songti SC" panose="02010600040101010101" pitchFamily="2" charset="-122"/>
                <a:ea typeface="Songti SC" panose="02010600040101010101" pitchFamily="2" charset="-122"/>
              </a:rPr>
              <a:t>（四）生物医学模式（</a:t>
            </a:r>
            <a:r>
              <a:rPr lang="en-US" altLang="zh-CN" b="1" dirty="0">
                <a:latin typeface="Songti SC" panose="02010600040101010101" pitchFamily="2" charset="-122"/>
                <a:ea typeface="Songti SC" panose="02010600040101010101" pitchFamily="2" charset="-122"/>
              </a:rPr>
              <a:t>Biomedical  model</a:t>
            </a:r>
            <a:r>
              <a:rPr lang="zh-CN" altLang="en-US" b="1" dirty="0">
                <a:latin typeface="Songti SC" panose="02010600040101010101" pitchFamily="2" charset="-122"/>
                <a:ea typeface="Songti SC" panose="02010600040101010101" pitchFamily="2" charset="-122"/>
              </a:rPr>
              <a:t>）</a:t>
            </a:r>
            <a:endParaRPr lang="en-US" altLang="zh-CN" b="1" dirty="0">
              <a:latin typeface="Songti SC" panose="02010600040101010101" pitchFamily="2" charset="-122"/>
              <a:ea typeface="Songti SC" panose="02010600040101010101" pitchFamily="2" charset="-122"/>
            </a:endParaRPr>
          </a:p>
          <a:p>
            <a:pPr marL="0" indent="0">
              <a:lnSpc>
                <a:spcPct val="170000"/>
              </a:lnSpc>
              <a:buNone/>
            </a:pPr>
            <a:r>
              <a:rPr lang="zh-CN" altLang="en-US" dirty="0"/>
              <a:t>公元十四、五世纪以来，西方文艺复兴运动极大地促进了科学的进步，也大大推动了医学科学的发展。哈维创立了血液循环说并建立了实验生理学的基础，摩尔根尼关于疾病的器官定位的研究、以及魏尔啸创立的细胞病理学等一系列成果奠定了现代医学的基石，也标志着生物医学模式的建立。到今天为止。生物医学模式极大地促进了医学的发展，使人们对疾病的认识越来越深入和细致。但是，这一模式也使心身二元论和机械唯物论的哲学观成为主导，使人们忽视了疾病与健康的相对性以及人的生物、心理、社会诸因素间的联系及相互影响。因此这一模式本身也存在着内在的缺陷，并在医疗实践中会带来一些消极影响。</a:t>
            </a:r>
            <a:endParaRPr lang="en-US" altLang="zh-CN" b="1" dirty="0">
              <a:latin typeface="Songti SC" panose="02010600040101010101" pitchFamily="2" charset="-122"/>
              <a:ea typeface="Songti SC" panose="02010600040101010101" pitchFamily="2" charset="-122"/>
            </a:endParaRPr>
          </a:p>
          <a:p>
            <a:pPr marL="0" indent="0" algn="just">
              <a:lnSpc>
                <a:spcPct val="170000"/>
              </a:lnSpc>
              <a:buNone/>
            </a:pPr>
            <a:endParaRPr lang="en-US" altLang="zh-CN" b="1" dirty="0">
              <a:latin typeface="Songti SC" panose="02010600040101010101" pitchFamily="2" charset="-122"/>
              <a:ea typeface="Songti SC" panose="02010600040101010101" pitchFamily="2" charset="-122"/>
            </a:endParaRPr>
          </a:p>
          <a:p>
            <a:pPr marL="0" indent="0">
              <a:lnSpc>
                <a:spcPct val="170000"/>
              </a:lnSpc>
              <a:buNone/>
            </a:pPr>
            <a:endParaRPr kumimoji="1" lang="zh-CN" altLang="en-US" dirty="0"/>
          </a:p>
        </p:txBody>
      </p:sp>
      <p:pic>
        <p:nvPicPr>
          <p:cNvPr id="4" name="图片 3">
            <a:extLst>
              <a:ext uri="{FF2B5EF4-FFF2-40B4-BE49-F238E27FC236}">
                <a16:creationId xmlns:a16="http://schemas.microsoft.com/office/drawing/2014/main" id="{0D3B3443-4D99-AE4B-9F91-9227C04F4DC6}"/>
              </a:ext>
            </a:extLst>
          </p:cNvPr>
          <p:cNvPicPr>
            <a:picLocks noChangeAspect="1"/>
          </p:cNvPicPr>
          <p:nvPr/>
        </p:nvPicPr>
        <p:blipFill>
          <a:blip r:embed="rId2">
            <a:alphaModFix amt="60000"/>
          </a:blip>
          <a:stretch>
            <a:fillRect/>
          </a:stretch>
        </p:blipFill>
        <p:spPr>
          <a:xfrm>
            <a:off x="0" y="-46945"/>
            <a:ext cx="12191999" cy="1896533"/>
          </a:xfrm>
          <a:prstGeom prst="rect">
            <a:avLst/>
          </a:prstGeom>
        </p:spPr>
      </p:pic>
      <p:sp>
        <p:nvSpPr>
          <p:cNvPr id="5" name="标题 1">
            <a:extLst>
              <a:ext uri="{FF2B5EF4-FFF2-40B4-BE49-F238E27FC236}">
                <a16:creationId xmlns:a16="http://schemas.microsoft.com/office/drawing/2014/main" id="{8FC0B29A-D074-2042-B2DD-D0F680783124}"/>
              </a:ext>
            </a:extLst>
          </p:cNvPr>
          <p:cNvSpPr txBox="1">
            <a:spLocks/>
          </p:cNvSpPr>
          <p:nvPr/>
        </p:nvSpPr>
        <p:spPr>
          <a:xfrm>
            <a:off x="516467" y="77473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800" b="1" dirty="0">
                <a:solidFill>
                  <a:srgbClr val="091BF5"/>
                </a:solidFill>
                <a:latin typeface="Baoli SC" panose="02010600040101010101" pitchFamily="2" charset="-122"/>
                <a:ea typeface="Baoli SC" panose="02010600040101010101" pitchFamily="2" charset="-122"/>
              </a:rPr>
              <a:t>二、 医学模式的历史演变</a:t>
            </a:r>
          </a:p>
        </p:txBody>
      </p:sp>
    </p:spTree>
    <p:extLst>
      <p:ext uri="{BB962C8B-B14F-4D97-AF65-F5344CB8AC3E}">
        <p14:creationId xmlns:p14="http://schemas.microsoft.com/office/powerpoint/2010/main" val="400301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2">
            <a:alphaModFix amt="60000"/>
          </a:blip>
          <a:stretch>
            <a:fillRect/>
          </a:stretch>
        </p:blipFill>
        <p:spPr>
          <a:xfrm>
            <a:off x="0" y="0"/>
            <a:ext cx="12191999" cy="1896533"/>
          </a:xfrm>
          <a:prstGeom prst="rect">
            <a:avLst/>
          </a:prstGeom>
        </p:spPr>
      </p:pic>
      <p:sp>
        <p:nvSpPr>
          <p:cNvPr id="2" name="标题 1"/>
          <p:cNvSpPr>
            <a:spLocks noGrp="1"/>
          </p:cNvSpPr>
          <p:nvPr>
            <p:ph type="title"/>
          </p:nvPr>
        </p:nvSpPr>
        <p:spPr>
          <a:xfrm>
            <a:off x="353961" y="923661"/>
            <a:ext cx="10881305" cy="1325563"/>
          </a:xfrm>
        </p:spPr>
        <p:txBody>
          <a:bodyPr>
            <a:normAutofit fontScale="90000"/>
          </a:bodyPr>
          <a:lstStyle/>
          <a:p>
            <a:r>
              <a:rPr lang="zh-CN" altLang="en-US" sz="4800" b="1" dirty="0">
                <a:solidFill>
                  <a:srgbClr val="091BF5"/>
                </a:solidFill>
                <a:latin typeface="Baoli SC" panose="02010600040101010101" pitchFamily="2" charset="-122"/>
                <a:ea typeface="Baoli SC" panose="02010600040101010101" pitchFamily="2" charset="-122"/>
              </a:rPr>
              <a:t>（五）生物</a:t>
            </a:r>
            <a:r>
              <a:rPr lang="en-US" altLang="zh-CN" sz="4800" b="1" dirty="0">
                <a:solidFill>
                  <a:srgbClr val="091BF5"/>
                </a:solidFill>
                <a:latin typeface="Baoli SC" panose="02010600040101010101" pitchFamily="2" charset="-122"/>
                <a:ea typeface="Baoli SC" panose="02010600040101010101" pitchFamily="2" charset="-122"/>
              </a:rPr>
              <a:t>-</a:t>
            </a:r>
            <a:r>
              <a:rPr lang="zh-CN" altLang="en-US" sz="4800" b="1" dirty="0">
                <a:solidFill>
                  <a:srgbClr val="091BF5"/>
                </a:solidFill>
                <a:latin typeface="Baoli SC" panose="02010600040101010101" pitchFamily="2" charset="-122"/>
                <a:ea typeface="Baoli SC" panose="02010600040101010101" pitchFamily="2" charset="-122"/>
              </a:rPr>
              <a:t>心理</a:t>
            </a:r>
            <a:r>
              <a:rPr lang="en-US" altLang="zh-CN" sz="4800" b="1" dirty="0">
                <a:solidFill>
                  <a:srgbClr val="091BF5"/>
                </a:solidFill>
                <a:latin typeface="Baoli SC" panose="02010600040101010101" pitchFamily="2" charset="-122"/>
                <a:ea typeface="Baoli SC" panose="02010600040101010101" pitchFamily="2" charset="-122"/>
              </a:rPr>
              <a:t>-</a:t>
            </a:r>
            <a:r>
              <a:rPr lang="zh-CN" altLang="en-US" sz="4800" b="1" dirty="0">
                <a:solidFill>
                  <a:srgbClr val="091BF5"/>
                </a:solidFill>
                <a:latin typeface="Baoli SC" panose="02010600040101010101" pitchFamily="2" charset="-122"/>
                <a:ea typeface="Baoli SC" panose="02010600040101010101" pitchFamily="2" charset="-122"/>
              </a:rPr>
              <a:t>社会医学模式产生的背景</a:t>
            </a:r>
          </a:p>
        </p:txBody>
      </p:sp>
      <p:sp>
        <p:nvSpPr>
          <p:cNvPr id="4" name="Rectangle 3"/>
          <p:cNvSpPr>
            <a:spLocks noGrp="1" noChangeArrowheads="1"/>
          </p:cNvSpPr>
          <p:nvPr>
            <p:ph idx="1"/>
          </p:nvPr>
        </p:nvSpPr>
        <p:spPr>
          <a:xfrm>
            <a:off x="567266" y="2277799"/>
            <a:ext cx="10515600" cy="4351338"/>
          </a:xfrm>
        </p:spPr>
        <p:txBody>
          <a:bodyPr>
            <a:normAutofit fontScale="77500" lnSpcReduction="20000"/>
          </a:bodyPr>
          <a:lstStyle/>
          <a:p>
            <a:pPr marL="0" indent="0">
              <a:lnSpc>
                <a:spcPct val="170000"/>
              </a:lnSpc>
              <a:buNone/>
            </a:pPr>
            <a:r>
              <a:rPr lang="zh-CN" altLang="en-US" dirty="0"/>
              <a:t>（一）疾病谱和死因谱的改变凸显心理和社会因素的作用人类的疾病与死因结构发生了改变。 世界各国先后出现了以心脏病、脑血管病、恶性肿瘤占据疾病谱和死因谱主要位置的变化趋势。例如，影响我国人群健康的主要疾病，也已由过去的传染病为主而逐步转变为以非传染病为主。 </a:t>
            </a:r>
          </a:p>
          <a:p>
            <a:pPr marL="0" indent="0" algn="just">
              <a:lnSpc>
                <a:spcPct val="170000"/>
              </a:lnSpc>
              <a:buNone/>
            </a:pPr>
            <a:r>
              <a:rPr lang="zh-CN" altLang="en-US" dirty="0"/>
              <a:t>（二）对保护健康和防治疾病的认识深化随着人们对保护健康、防治疾病的经验积累，认识也有了深刻的变化。对人的属性的认识，由生物自然人上升到社会经济人。对疾病的发生和变化，由生物层次深入到心理与社会层次。对健康的思维也日趋全方位、多层次。 </a:t>
            </a:r>
          </a:p>
          <a:p>
            <a:pPr marL="0" indent="0" algn="just">
              <a:lnSpc>
                <a:spcPct val="170000"/>
              </a:lnSpc>
              <a:buNone/>
            </a:pPr>
            <a:endParaRPr lang="zh-CN" altLang="en-US" b="1" dirty="0">
              <a:latin typeface="Songti SC" panose="02010600040101010101" pitchFamily="2" charset="-122"/>
              <a:ea typeface="Songti SC" panose="0201060004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6DD7E4-39E8-DE46-B05F-344E02C2DDFE}"/>
              </a:ext>
            </a:extLst>
          </p:cNvPr>
          <p:cNvSpPr>
            <a:spLocks noGrp="1"/>
          </p:cNvSpPr>
          <p:nvPr>
            <p:ph type="title"/>
          </p:nvPr>
        </p:nvSpPr>
        <p:spPr/>
        <p:txBody>
          <a:bodyPr/>
          <a:lstStyle/>
          <a:p>
            <a:endParaRPr kumimoji="1" lang="zh-CN" altLang="en-US"/>
          </a:p>
        </p:txBody>
      </p:sp>
      <p:sp>
        <p:nvSpPr>
          <p:cNvPr id="3" name="内容占位符 2">
            <a:extLst>
              <a:ext uri="{FF2B5EF4-FFF2-40B4-BE49-F238E27FC236}">
                <a16:creationId xmlns:a16="http://schemas.microsoft.com/office/drawing/2014/main" id="{0DAF7AD5-AB46-3948-B73A-E6F1300FC5AE}"/>
              </a:ext>
            </a:extLst>
          </p:cNvPr>
          <p:cNvSpPr>
            <a:spLocks noGrp="1"/>
          </p:cNvSpPr>
          <p:nvPr>
            <p:ph idx="1"/>
          </p:nvPr>
        </p:nvSpPr>
        <p:spPr>
          <a:xfrm>
            <a:off x="536812" y="2133438"/>
            <a:ext cx="10816987" cy="5034277"/>
          </a:xfrm>
        </p:spPr>
        <p:txBody>
          <a:bodyPr>
            <a:normAutofit/>
          </a:bodyPr>
          <a:lstStyle/>
          <a:p>
            <a:pPr marL="0" indent="0" algn="just">
              <a:lnSpc>
                <a:spcPct val="150000"/>
              </a:lnSpc>
              <a:buNone/>
            </a:pPr>
            <a:r>
              <a:rPr lang="zh-CN" altLang="en-US" sz="2200" dirty="0"/>
              <a:t>（三）医学科学发展的社会化趋势医学发展史证明，医学的发展与社会发展息息相关。人类保护健康和防治疾病。已经不单是个人的活动，而成为整个社会性活动。只有动员全社会力量，保持健康、防治疾病才能奏效。 </a:t>
            </a:r>
          </a:p>
          <a:p>
            <a:pPr marL="0" indent="0" algn="just">
              <a:lnSpc>
                <a:spcPct val="150000"/>
              </a:lnSpc>
              <a:buNone/>
            </a:pPr>
            <a:r>
              <a:rPr lang="zh-CN" altLang="en-US" sz="2200" dirty="0"/>
              <a:t>（四）人们对卫生保健需求的提高随着经济的发展，国民收入增加。人们对卫生保健的需求提出了更高的要求。不但要身体好，还要有良好的心理状态和社会活动能力，提高生活质量，延年益寿。</a:t>
            </a:r>
          </a:p>
          <a:p>
            <a:endParaRPr kumimoji="1" lang="zh-CN" altLang="en-US" dirty="0"/>
          </a:p>
        </p:txBody>
      </p:sp>
      <p:pic>
        <p:nvPicPr>
          <p:cNvPr id="4" name="图片 3">
            <a:extLst>
              <a:ext uri="{FF2B5EF4-FFF2-40B4-BE49-F238E27FC236}">
                <a16:creationId xmlns:a16="http://schemas.microsoft.com/office/drawing/2014/main" id="{670F28DB-A01A-0347-9C00-F4C6472B513E}"/>
              </a:ext>
            </a:extLst>
          </p:cNvPr>
          <p:cNvPicPr>
            <a:picLocks noChangeAspect="1"/>
          </p:cNvPicPr>
          <p:nvPr/>
        </p:nvPicPr>
        <p:blipFill>
          <a:blip r:embed="rId2">
            <a:alphaModFix amt="60000"/>
          </a:blip>
          <a:stretch>
            <a:fillRect/>
          </a:stretch>
        </p:blipFill>
        <p:spPr>
          <a:xfrm>
            <a:off x="0" y="0"/>
            <a:ext cx="12191999" cy="1896533"/>
          </a:xfrm>
          <a:prstGeom prst="rect">
            <a:avLst/>
          </a:prstGeom>
        </p:spPr>
      </p:pic>
      <p:sp>
        <p:nvSpPr>
          <p:cNvPr id="5" name="标题 1">
            <a:extLst>
              <a:ext uri="{FF2B5EF4-FFF2-40B4-BE49-F238E27FC236}">
                <a16:creationId xmlns:a16="http://schemas.microsoft.com/office/drawing/2014/main" id="{FB80BC75-1E24-5044-82FA-E7FC48C32BE9}"/>
              </a:ext>
            </a:extLst>
          </p:cNvPr>
          <p:cNvSpPr txBox="1">
            <a:spLocks/>
          </p:cNvSpPr>
          <p:nvPr/>
        </p:nvSpPr>
        <p:spPr>
          <a:xfrm>
            <a:off x="353961" y="923661"/>
            <a:ext cx="10881305" cy="1325563"/>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800" b="1">
                <a:solidFill>
                  <a:srgbClr val="091BF5"/>
                </a:solidFill>
                <a:latin typeface="Baoli SC" panose="02010600040101010101" pitchFamily="2" charset="-122"/>
                <a:ea typeface="Baoli SC" panose="02010600040101010101" pitchFamily="2" charset="-122"/>
              </a:rPr>
              <a:t>（五）生物</a:t>
            </a:r>
            <a:r>
              <a:rPr lang="en-US" altLang="zh-CN" sz="4800" b="1">
                <a:solidFill>
                  <a:srgbClr val="091BF5"/>
                </a:solidFill>
                <a:latin typeface="Baoli SC" panose="02010600040101010101" pitchFamily="2" charset="-122"/>
                <a:ea typeface="Baoli SC" panose="02010600040101010101" pitchFamily="2" charset="-122"/>
              </a:rPr>
              <a:t>-</a:t>
            </a:r>
            <a:r>
              <a:rPr lang="zh-CN" altLang="en-US" sz="4800" b="1">
                <a:solidFill>
                  <a:srgbClr val="091BF5"/>
                </a:solidFill>
                <a:latin typeface="Baoli SC" panose="02010600040101010101" pitchFamily="2" charset="-122"/>
                <a:ea typeface="Baoli SC" panose="02010600040101010101" pitchFamily="2" charset="-122"/>
              </a:rPr>
              <a:t>心理</a:t>
            </a:r>
            <a:r>
              <a:rPr lang="en-US" altLang="zh-CN" sz="4800" b="1">
                <a:solidFill>
                  <a:srgbClr val="091BF5"/>
                </a:solidFill>
                <a:latin typeface="Baoli SC" panose="02010600040101010101" pitchFamily="2" charset="-122"/>
                <a:ea typeface="Baoli SC" panose="02010600040101010101" pitchFamily="2" charset="-122"/>
              </a:rPr>
              <a:t>-</a:t>
            </a:r>
            <a:r>
              <a:rPr lang="zh-CN" altLang="en-US" sz="4800" b="1">
                <a:solidFill>
                  <a:srgbClr val="091BF5"/>
                </a:solidFill>
                <a:latin typeface="Baoli SC" panose="02010600040101010101" pitchFamily="2" charset="-122"/>
                <a:ea typeface="Baoli SC" panose="02010600040101010101" pitchFamily="2" charset="-122"/>
              </a:rPr>
              <a:t>社会医学模式产生的背景</a:t>
            </a:r>
            <a:endParaRPr lang="zh-CN" altLang="en-US" sz="4800" b="1" dirty="0">
              <a:solidFill>
                <a:srgbClr val="091BF5"/>
              </a:solidFill>
              <a:latin typeface="Baoli SC" panose="02010600040101010101" pitchFamily="2" charset="-122"/>
              <a:ea typeface="Baoli SC" panose="02010600040101010101" pitchFamily="2" charset="-122"/>
            </a:endParaRPr>
          </a:p>
        </p:txBody>
      </p:sp>
    </p:spTree>
    <p:extLst>
      <p:ext uri="{BB962C8B-B14F-4D97-AF65-F5344CB8AC3E}">
        <p14:creationId xmlns:p14="http://schemas.microsoft.com/office/powerpoint/2010/main" val="3508675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kumimoji="1" lang="zh-CN" altLang="en-US"/>
          </a:p>
        </p:txBody>
      </p:sp>
      <p:sp>
        <p:nvSpPr>
          <p:cNvPr id="3" name="内容占位符 2"/>
          <p:cNvSpPr>
            <a:spLocks noGrp="1"/>
          </p:cNvSpPr>
          <p:nvPr>
            <p:ph idx="1"/>
          </p:nvPr>
        </p:nvSpPr>
        <p:spPr>
          <a:xfrm>
            <a:off x="585789" y="2936827"/>
            <a:ext cx="10515600" cy="2663873"/>
          </a:xfrm>
        </p:spPr>
        <p:txBody>
          <a:bodyPr/>
          <a:lstStyle/>
          <a:p>
            <a:pPr marL="0" indent="0">
              <a:buNone/>
            </a:pPr>
            <a:r>
              <a:rPr lang="zh-CN" altLang="en-US" b="1" dirty="0">
                <a:latin typeface="Songti SC" panose="02010600040101010101" pitchFamily="2" charset="-122"/>
                <a:ea typeface="Songti SC" panose="02010600040101010101" pitchFamily="2" charset="-122"/>
              </a:rPr>
              <a:t>以往，人们对生物</a:t>
            </a:r>
            <a:r>
              <a:rPr lang="en-US" altLang="zh-CN" b="1" dirty="0">
                <a:latin typeface="Songti SC" panose="02010600040101010101" pitchFamily="2" charset="-122"/>
                <a:ea typeface="Songti SC" panose="02010600040101010101" pitchFamily="2" charset="-122"/>
              </a:rPr>
              <a:t>-</a:t>
            </a:r>
            <a:r>
              <a:rPr lang="zh-CN" altLang="en-US" b="1" dirty="0">
                <a:latin typeface="Songti SC" panose="02010600040101010101" pitchFamily="2" charset="-122"/>
                <a:ea typeface="Songti SC" panose="02010600040101010101" pitchFamily="2" charset="-122"/>
              </a:rPr>
              <a:t>心理</a:t>
            </a:r>
            <a:r>
              <a:rPr lang="en-US" altLang="zh-CN" b="1" dirty="0">
                <a:latin typeface="Songti SC" panose="02010600040101010101" pitchFamily="2" charset="-122"/>
                <a:ea typeface="Songti SC" panose="02010600040101010101" pitchFamily="2" charset="-122"/>
              </a:rPr>
              <a:t>-</a:t>
            </a:r>
            <a:r>
              <a:rPr lang="zh-CN" altLang="en-US" b="1" dirty="0">
                <a:latin typeface="Songti SC" panose="02010600040101010101" pitchFamily="2" charset="-122"/>
                <a:ea typeface="Songti SC" panose="02010600040101010101" pitchFamily="2" charset="-122"/>
              </a:rPr>
              <a:t>社会医学模式取代生物医学模式的评价，大多是从思维方式的角度思考，将医学模式的转变概括为全面的医学观念对片面的医学观念的取代。</a:t>
            </a:r>
            <a:endParaRPr lang="en-US" altLang="zh-CN" b="1" dirty="0">
              <a:latin typeface="Songti SC" panose="02010600040101010101" pitchFamily="2" charset="-122"/>
              <a:ea typeface="Songti SC" panose="02010600040101010101" pitchFamily="2" charset="-122"/>
            </a:endParaRPr>
          </a:p>
          <a:p>
            <a:pPr marL="0" indent="0">
              <a:buNone/>
            </a:pPr>
            <a:r>
              <a:rPr lang="zh-CN" altLang="en-US" b="1" dirty="0">
                <a:latin typeface="Songti SC" panose="02010600040101010101" pitchFamily="2" charset="-122"/>
                <a:ea typeface="Songti SC" panose="02010600040101010101" pitchFamily="2" charset="-122"/>
              </a:rPr>
              <a:t>用生物</a:t>
            </a:r>
            <a:r>
              <a:rPr lang="en-US" altLang="zh-CN" b="1" dirty="0">
                <a:latin typeface="Songti SC" panose="02010600040101010101" pitchFamily="2" charset="-122"/>
                <a:ea typeface="Songti SC" panose="02010600040101010101" pitchFamily="2" charset="-122"/>
              </a:rPr>
              <a:t>-</a:t>
            </a:r>
            <a:r>
              <a:rPr lang="zh-CN" altLang="en-US" b="1" dirty="0">
                <a:latin typeface="Songti SC" panose="02010600040101010101" pitchFamily="2" charset="-122"/>
                <a:ea typeface="Songti SC" panose="02010600040101010101" pitchFamily="2" charset="-122"/>
              </a:rPr>
              <a:t>心理</a:t>
            </a:r>
            <a:r>
              <a:rPr lang="en-US" altLang="zh-CN" b="1" dirty="0">
                <a:latin typeface="Songti SC" panose="02010600040101010101" pitchFamily="2" charset="-122"/>
                <a:ea typeface="Songti SC" panose="02010600040101010101" pitchFamily="2" charset="-122"/>
              </a:rPr>
              <a:t>-</a:t>
            </a:r>
            <a:r>
              <a:rPr lang="zh-CN" altLang="en-US" b="1" dirty="0">
                <a:latin typeface="Songti SC" panose="02010600040101010101" pitchFamily="2" charset="-122"/>
                <a:ea typeface="Songti SC" panose="02010600040101010101" pitchFamily="2" charset="-122"/>
              </a:rPr>
              <a:t>社会医学模式认识疾病，诊断、治疗疾病，较之生物医学模式的优越，不仅表现在思维方式上，还表现在医学道德上。</a:t>
            </a:r>
            <a:r>
              <a:rPr lang="zh-CN" altLang="en-US" sz="2400" b="1" dirty="0">
                <a:latin typeface="Songti SC" panose="02010600040101010101" pitchFamily="2" charset="-122"/>
                <a:ea typeface="Songti SC" panose="02010600040101010101" pitchFamily="2" charset="-122"/>
              </a:rPr>
              <a:t> </a:t>
            </a:r>
          </a:p>
          <a:p>
            <a:pPr marL="0" indent="0">
              <a:buNone/>
            </a:pPr>
            <a:endParaRPr kumimoji="1" lang="zh-CN" altLang="en-US" dirty="0"/>
          </a:p>
        </p:txBody>
      </p:sp>
      <p:pic>
        <p:nvPicPr>
          <p:cNvPr id="4" name="图片 3"/>
          <p:cNvPicPr>
            <a:picLocks noChangeAspect="1"/>
          </p:cNvPicPr>
          <p:nvPr/>
        </p:nvPicPr>
        <p:blipFill>
          <a:blip r:embed="rId3">
            <a:alphaModFix amt="60000"/>
          </a:blip>
          <a:stretch>
            <a:fillRect/>
          </a:stretch>
        </p:blipFill>
        <p:spPr>
          <a:xfrm>
            <a:off x="0" y="0"/>
            <a:ext cx="12191999" cy="1896533"/>
          </a:xfrm>
          <a:prstGeom prst="rect">
            <a:avLst/>
          </a:prstGeom>
        </p:spPr>
      </p:pic>
      <p:sp>
        <p:nvSpPr>
          <p:cNvPr id="6" name="矩形 5"/>
          <p:cNvSpPr/>
          <p:nvPr/>
        </p:nvSpPr>
        <p:spPr>
          <a:xfrm>
            <a:off x="585789" y="601009"/>
            <a:ext cx="10929936" cy="2084070"/>
          </a:xfrm>
          <a:prstGeom prst="rect">
            <a:avLst/>
          </a:prstGeom>
        </p:spPr>
        <p:txBody>
          <a:bodyPr wrap="square">
            <a:spAutoFit/>
          </a:bodyPr>
          <a:lstStyle/>
          <a:p>
            <a:pPr>
              <a:lnSpc>
                <a:spcPct val="90000"/>
              </a:lnSpc>
              <a:spcBef>
                <a:spcPct val="0"/>
              </a:spcBef>
            </a:pPr>
            <a:r>
              <a:rPr lang="zh-CN" altLang="en-US" sz="4800" b="1" dirty="0">
                <a:solidFill>
                  <a:srgbClr val="091BF5"/>
                </a:solidFill>
                <a:latin typeface="Baoli SC" panose="02010600040101010101" pitchFamily="2" charset="-122"/>
                <a:ea typeface="Baoli SC" panose="02010600040101010101" pitchFamily="2" charset="-122"/>
                <a:cs typeface="+mj-cs"/>
              </a:rPr>
              <a:t>三、医学伦理学是医学模式</a:t>
            </a:r>
          </a:p>
          <a:p>
            <a:pPr>
              <a:lnSpc>
                <a:spcPct val="90000"/>
              </a:lnSpc>
              <a:spcBef>
                <a:spcPct val="0"/>
              </a:spcBef>
            </a:pPr>
            <a:r>
              <a:rPr lang="zh-CN" altLang="en-US" sz="4800" b="1" dirty="0">
                <a:solidFill>
                  <a:srgbClr val="091BF5"/>
                </a:solidFill>
                <a:latin typeface="Baoli SC" panose="02010600040101010101" pitchFamily="2" charset="-122"/>
                <a:ea typeface="Baoli SC" panose="02010600040101010101" pitchFamily="2" charset="-122"/>
                <a:cs typeface="+mj-cs"/>
              </a:rPr>
              <a:t>    转变研究的重要内容</a:t>
            </a:r>
            <a:br>
              <a:rPr lang="en-US" altLang="zh-CN" sz="4800" b="1" dirty="0">
                <a:solidFill>
                  <a:srgbClr val="091BF5"/>
                </a:solidFill>
                <a:latin typeface="Baoli SC" panose="02010600040101010101" pitchFamily="2" charset="-122"/>
                <a:ea typeface="Baoli SC" panose="02010600040101010101" pitchFamily="2" charset="-122"/>
                <a:cs typeface="+mj-cs"/>
              </a:rPr>
            </a:br>
            <a:endParaRPr lang="zh-CN" altLang="en-US" sz="4800" b="1" dirty="0">
              <a:solidFill>
                <a:srgbClr val="091BF5"/>
              </a:solidFill>
              <a:latin typeface="Baoli SC" panose="02010600040101010101" pitchFamily="2" charset="-122"/>
              <a:ea typeface="Baoli SC" panose="02010600040101010101" pitchFamily="2" charset="-122"/>
              <a:cs typeface="+mj-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kumimoji="1" lang="zh-CN" altLang="en-US"/>
          </a:p>
        </p:txBody>
      </p:sp>
      <p:sp>
        <p:nvSpPr>
          <p:cNvPr id="3" name="内容占位符 2"/>
          <p:cNvSpPr>
            <a:spLocks noGrp="1"/>
          </p:cNvSpPr>
          <p:nvPr>
            <p:ph idx="1"/>
          </p:nvPr>
        </p:nvSpPr>
        <p:spPr>
          <a:xfrm>
            <a:off x="794577" y="2201668"/>
            <a:ext cx="10515600" cy="3910158"/>
          </a:xfrm>
        </p:spPr>
        <p:txBody>
          <a:bodyPr/>
          <a:lstStyle/>
          <a:p>
            <a:pPr marL="0" indent="0" algn="just">
              <a:lnSpc>
                <a:spcPct val="150000"/>
              </a:lnSpc>
              <a:buNone/>
            </a:pPr>
            <a:r>
              <a:rPr lang="zh-CN" altLang="en-US" b="1" dirty="0">
                <a:latin typeface="Songti SC" panose="02010600040101010101" pitchFamily="2" charset="-122"/>
                <a:ea typeface="Songti SC" panose="02010600040101010101" pitchFamily="2" charset="-122"/>
              </a:rPr>
              <a:t>医学模式与医学道德进步是相互作用的。</a:t>
            </a:r>
            <a:endParaRPr lang="en-US" altLang="zh-CN" b="1" dirty="0">
              <a:latin typeface="Songti SC" panose="02010600040101010101" pitchFamily="2" charset="-122"/>
              <a:ea typeface="Songti SC" panose="02010600040101010101" pitchFamily="2" charset="-122"/>
            </a:endParaRPr>
          </a:p>
          <a:p>
            <a:pPr algn="just">
              <a:lnSpc>
                <a:spcPct val="150000"/>
              </a:lnSpc>
              <a:buFont typeface="Wingdings" panose="05000000000000000000" pitchFamily="2" charset="2"/>
              <a:buChar char="Ø"/>
            </a:pPr>
            <a:r>
              <a:rPr lang="zh-CN" altLang="en-US" b="1" dirty="0">
                <a:latin typeface="Songti SC" panose="02010600040101010101" pitchFamily="2" charset="-122"/>
                <a:ea typeface="Songti SC" panose="02010600040101010101" pitchFamily="2" charset="-122"/>
              </a:rPr>
              <a:t>医学模式转变有着深刻的道德内涵，可以促进医学道德建设。</a:t>
            </a:r>
            <a:endParaRPr lang="en-US" altLang="zh-CN" b="1" dirty="0">
              <a:latin typeface="Songti SC" panose="02010600040101010101" pitchFamily="2" charset="-122"/>
              <a:ea typeface="Songti SC" panose="02010600040101010101" pitchFamily="2" charset="-122"/>
            </a:endParaRPr>
          </a:p>
          <a:p>
            <a:pPr algn="just">
              <a:lnSpc>
                <a:spcPct val="150000"/>
              </a:lnSpc>
              <a:buFont typeface="Wingdings" panose="05000000000000000000" pitchFamily="2" charset="2"/>
              <a:buChar char="Ø"/>
            </a:pPr>
            <a:r>
              <a:rPr lang="zh-CN" altLang="en-US" b="1" dirty="0">
                <a:latin typeface="Songti SC" panose="02010600040101010101" pitchFamily="2" charset="-122"/>
                <a:ea typeface="Songti SC" panose="02010600040101010101" pitchFamily="2" charset="-122"/>
              </a:rPr>
              <a:t>道德进步对医学模式转变的促进作用。</a:t>
            </a:r>
          </a:p>
          <a:p>
            <a:pPr marL="0" indent="0" algn="just">
              <a:lnSpc>
                <a:spcPct val="150000"/>
              </a:lnSpc>
              <a:buNone/>
            </a:pPr>
            <a:r>
              <a:rPr lang="zh-CN" altLang="en-US" b="1" dirty="0">
                <a:latin typeface="Songti SC" panose="02010600040101010101" pitchFamily="2" charset="-122"/>
                <a:ea typeface="Songti SC" panose="02010600040101010101" pitchFamily="2" charset="-122"/>
              </a:rPr>
              <a:t>生物</a:t>
            </a:r>
            <a:r>
              <a:rPr lang="en-US" altLang="zh-CN" b="1" dirty="0">
                <a:latin typeface="Songti SC" panose="02010600040101010101" pitchFamily="2" charset="-122"/>
                <a:ea typeface="Songti SC" panose="02010600040101010101" pitchFamily="2" charset="-122"/>
              </a:rPr>
              <a:t>-</a:t>
            </a:r>
            <a:r>
              <a:rPr lang="zh-CN" altLang="en-US" b="1" dirty="0">
                <a:latin typeface="Songti SC" panose="02010600040101010101" pitchFamily="2" charset="-122"/>
                <a:ea typeface="Songti SC" panose="02010600040101010101" pitchFamily="2" charset="-122"/>
              </a:rPr>
              <a:t>心理</a:t>
            </a:r>
            <a:r>
              <a:rPr lang="en-US" altLang="zh-CN" b="1" dirty="0">
                <a:latin typeface="Songti SC" panose="02010600040101010101" pitchFamily="2" charset="-122"/>
                <a:ea typeface="Songti SC" panose="02010600040101010101" pitchFamily="2" charset="-122"/>
              </a:rPr>
              <a:t>-</a:t>
            </a:r>
            <a:r>
              <a:rPr lang="zh-CN" altLang="en-US" b="1" dirty="0">
                <a:latin typeface="Songti SC" panose="02010600040101010101" pitchFamily="2" charset="-122"/>
                <a:ea typeface="Songti SC" panose="02010600040101010101" pitchFamily="2" charset="-122"/>
              </a:rPr>
              <a:t>社会医学模式取代生物医学模式在推动医学</a:t>
            </a:r>
          </a:p>
          <a:p>
            <a:pPr marL="0" indent="0" algn="just">
              <a:lnSpc>
                <a:spcPct val="150000"/>
              </a:lnSpc>
              <a:buNone/>
            </a:pPr>
            <a:r>
              <a:rPr lang="zh-CN" altLang="en-US" b="1" dirty="0">
                <a:latin typeface="Songti SC" panose="02010600040101010101" pitchFamily="2" charset="-122"/>
                <a:ea typeface="Songti SC" panose="02010600040101010101" pitchFamily="2" charset="-122"/>
              </a:rPr>
              <a:t>道德进步的同时，还要求有道德进步来保障。 </a:t>
            </a:r>
          </a:p>
          <a:p>
            <a:pPr marL="0" indent="0">
              <a:lnSpc>
                <a:spcPct val="150000"/>
              </a:lnSpc>
              <a:buNone/>
            </a:pPr>
            <a:endParaRPr kumimoji="1" lang="zh-CN" altLang="en-US" dirty="0"/>
          </a:p>
        </p:txBody>
      </p:sp>
      <p:pic>
        <p:nvPicPr>
          <p:cNvPr id="4" name="图片 3"/>
          <p:cNvPicPr>
            <a:picLocks noChangeAspect="1"/>
          </p:cNvPicPr>
          <p:nvPr/>
        </p:nvPicPr>
        <p:blipFill>
          <a:blip r:embed="rId3">
            <a:alphaModFix amt="60000"/>
          </a:blip>
          <a:stretch>
            <a:fillRect/>
          </a:stretch>
        </p:blipFill>
        <p:spPr>
          <a:xfrm>
            <a:off x="1" y="0"/>
            <a:ext cx="12191999" cy="1896533"/>
          </a:xfrm>
          <a:prstGeom prst="rect">
            <a:avLst/>
          </a:prstGeom>
        </p:spPr>
      </p:pic>
      <p:sp>
        <p:nvSpPr>
          <p:cNvPr id="5" name="矩形 4"/>
          <p:cNvSpPr/>
          <p:nvPr/>
        </p:nvSpPr>
        <p:spPr>
          <a:xfrm>
            <a:off x="809182" y="885879"/>
            <a:ext cx="10486582" cy="830997"/>
          </a:xfrm>
          <a:prstGeom prst="rect">
            <a:avLst/>
          </a:prstGeom>
        </p:spPr>
        <p:txBody>
          <a:bodyPr wrap="square">
            <a:spAutoFit/>
          </a:bodyPr>
          <a:lstStyle/>
          <a:p>
            <a:r>
              <a:rPr lang="zh-CN" altLang="en-US" sz="4800" b="1" dirty="0">
                <a:solidFill>
                  <a:srgbClr val="091BF5"/>
                </a:solidFill>
                <a:latin typeface="Baoli SC" panose="02010600040101010101" pitchFamily="2" charset="-122"/>
                <a:ea typeface="Baoli SC" panose="02010600040101010101" pitchFamily="2" charset="-122"/>
                <a:cs typeface="+mj-cs"/>
              </a:rPr>
              <a:t>四</a:t>
            </a:r>
            <a:r>
              <a:rPr lang="zh-CN" altLang="en-US" b="1" dirty="0">
                <a:solidFill>
                  <a:srgbClr val="091BF5"/>
                </a:solidFill>
                <a:latin typeface="Baoli SC" panose="02010600040101010101" pitchFamily="2" charset="-122"/>
                <a:ea typeface="Baoli SC" panose="02010600040101010101" pitchFamily="2" charset="-122"/>
              </a:rPr>
              <a:t>、</a:t>
            </a:r>
            <a:r>
              <a:rPr lang="zh-CN" altLang="en-US" sz="4800" b="1" dirty="0">
                <a:solidFill>
                  <a:srgbClr val="091BF5"/>
                </a:solidFill>
                <a:latin typeface="Baoli SC" panose="02010600040101010101" pitchFamily="2" charset="-122"/>
                <a:ea typeface="Baoli SC" panose="02010600040101010101" pitchFamily="2" charset="-122"/>
                <a:cs typeface="+mj-cs"/>
              </a:rPr>
              <a:t>用道德的力量促进医学模式转变</a:t>
            </a: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2690</Words>
  <Application>Microsoft Macintosh PowerPoint</Application>
  <PresentationFormat>宽屏</PresentationFormat>
  <Paragraphs>183</Paragraphs>
  <Slides>32</Slides>
  <Notes>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32</vt:i4>
      </vt:variant>
    </vt:vector>
  </HeadingPairs>
  <TitlesOfParts>
    <vt:vector size="41" baseType="lpstr">
      <vt:lpstr>等线</vt:lpstr>
      <vt:lpstr>等线 Light</vt:lpstr>
      <vt:lpstr>黑体</vt:lpstr>
      <vt:lpstr>宋体</vt:lpstr>
      <vt:lpstr>Baoli SC</vt:lpstr>
      <vt:lpstr>Songti SC</vt:lpstr>
      <vt:lpstr>Arial</vt:lpstr>
      <vt:lpstr>Wingdings</vt:lpstr>
      <vt:lpstr>Office 主题​​</vt:lpstr>
      <vt:lpstr>医学伦理与卫生法学在医院的实践与应用</vt:lpstr>
      <vt:lpstr>一、  医学伦理学</vt:lpstr>
      <vt:lpstr>二、 医学模式的历史演变</vt:lpstr>
      <vt:lpstr>PowerPoint 演示文稿</vt:lpstr>
      <vt:lpstr>PowerPoint 演示文稿</vt:lpstr>
      <vt:lpstr>（五）生物-心理-社会医学模式产生的背景</vt:lpstr>
      <vt:lpstr>PowerPoint 演示文稿</vt:lpstr>
      <vt:lpstr>PowerPoint 演示文稿</vt:lpstr>
      <vt:lpstr>PowerPoint 演示文稿</vt:lpstr>
      <vt:lpstr>PowerPoint 演示文稿</vt:lpstr>
      <vt:lpstr>（一）科学技术为人类社会带来了福音 </vt:lpstr>
      <vt:lpstr>（一）科学技术为人类社会带来了福音 </vt:lpstr>
      <vt:lpstr>（一）科学技术为人类社会带来了福音 </vt:lpstr>
      <vt:lpstr>（二）科学技术的负面效应</vt:lpstr>
      <vt:lpstr>PowerPoint 演示文稿</vt:lpstr>
      <vt:lpstr>医生私自换切逝者眼角膜，是恶魔还是天使 </vt:lpstr>
      <vt:lpstr>PowerPoint 演示文稿</vt:lpstr>
      <vt:lpstr>PowerPoint 演示文稿</vt:lpstr>
      <vt:lpstr>《柳叶刀》杂志发表了题为  “A turning point for clinical research in China?”的评论(Wang C, Liu Q.2013)。 </vt:lpstr>
      <vt:lpstr>八、国际伦理规范 </vt:lpstr>
      <vt:lpstr>PowerPoint 演示文稿</vt:lpstr>
      <vt:lpstr>PowerPoint 演示文稿</vt:lpstr>
      <vt:lpstr>PowerPoint 演示文稿</vt:lpstr>
      <vt:lpstr>1. 统一医院伦理审查部门</vt:lpstr>
      <vt:lpstr>PowerPoint 演示文稿</vt:lpstr>
      <vt:lpstr>PowerPoint 演示文稿</vt:lpstr>
      <vt:lpstr>审查内容</vt:lpstr>
      <vt:lpstr>伦理委员会的审查形式  </vt:lpstr>
      <vt:lpstr>伦理委员会的审查结论  </vt:lpstr>
      <vt:lpstr>4. 快速审查</vt:lpstr>
      <vt:lpstr>PowerPoint 演示文稿</vt:lpstr>
      <vt:lpstr>感谢大家</vt:lpstr>
    </vt:vector>
  </TitlesOfParts>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Happy</dc:creator>
  <cp:lastModifiedBy>Happy</cp:lastModifiedBy>
  <cp:revision>64</cp:revision>
  <dcterms:created xsi:type="dcterms:W3CDTF">2018-08-06T17:29:00Z</dcterms:created>
  <dcterms:modified xsi:type="dcterms:W3CDTF">2018-08-15T03:01:20Z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2052-10.1.0.7520</vt:lpwstr>
  </property>
</Properties>
</file>